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4" r:id="rId8"/>
    <p:sldId id="263" r:id="rId9"/>
    <p:sldId id="258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599"/>
  </p:normalViewPr>
  <p:slideViewPr>
    <p:cSldViewPr snapToGrid="0" snapToObjects="1">
      <p:cViewPr varScale="1">
        <p:scale>
          <a:sx n="110" d="100"/>
          <a:sy n="110" d="100"/>
        </p:scale>
        <p:origin x="59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AE541D1-906F-8E4F-9E87-3481B7133D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42896123-AE25-6046-AE6F-B35A615A3C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3CB13B9-F215-FD4E-ACFA-5C776BA7D0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A5D7A-0995-554D-9F27-56FE1F1F2329}" type="datetimeFigureOut">
              <a:rPr lang="en-US" smtClean="0"/>
              <a:t>18-Jul-18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7DA04F5-8442-9341-AEFB-5CEC5E6A4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580D8D9-6675-C641-9D8F-C8DABE799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C6606-A41F-DB46-9D64-C3D440CB9A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7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0400160-344C-8D4F-98DC-D0FBAD0424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1519D9D8-4F86-0645-9022-F9995597BB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4070ABA-D066-BD4B-9A2B-EAFDAD7D0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A5D7A-0995-554D-9F27-56FE1F1F2329}" type="datetimeFigureOut">
              <a:rPr lang="en-US" smtClean="0"/>
              <a:t>18-Jul-18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C64B53C-E132-D843-81CC-26860C401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050E5A3-D935-4045-865F-0CC8C736E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C6606-A41F-DB46-9D64-C3D440CB9A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58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F63FC1B9-20C8-8F4C-B589-F74111BE5F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631818C7-55F1-1044-8524-88C2623F7B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16C936E-EADA-9E40-8FC1-2B2E11DEA1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A5D7A-0995-554D-9F27-56FE1F1F2329}" type="datetimeFigureOut">
              <a:rPr lang="en-US" smtClean="0"/>
              <a:t>18-Jul-18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3F5BA61-09F7-EB48-B8BA-9B9549A91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388E80E-072C-524E-A436-520E61CE1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C6606-A41F-DB46-9D64-C3D440CB9A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052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2E3EFEF-9BAA-924D-83CC-ED5584C9E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3629F7C-9687-2141-B1B4-03F6ED7890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99432A3-8EC0-6241-9D26-C67F34F60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A5D7A-0995-554D-9F27-56FE1F1F2329}" type="datetimeFigureOut">
              <a:rPr lang="en-US" smtClean="0"/>
              <a:t>18-Jul-18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1133B84-94AB-1A46-AE3C-6DC4E6323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AF6E17D-DCEA-D949-8BC2-5A49EE5E5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C6606-A41F-DB46-9D64-C3D440CB9A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385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124332F-7F49-7740-A3A0-442242C52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BD71A42-9E90-0043-A005-7583B728E6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0EEB205-DC6D-3647-858B-8D86C7510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A5D7A-0995-554D-9F27-56FE1F1F2329}" type="datetimeFigureOut">
              <a:rPr lang="en-US" smtClean="0"/>
              <a:t>18-Jul-18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8F45C07-B6C6-894E-A365-C5E88702D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5BAA423-FC4A-3E4F-A88A-E94FA2AAA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C6606-A41F-DB46-9D64-C3D440CB9A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1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387CEF2-66BC-7745-A5EF-4E0A1B8729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13BC915-CFFC-484E-A9F2-C90D705317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DE3D9FF3-3529-7646-BCAE-1B3BB492D9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4A89171-C5F9-EB4A-BA6E-036B3DD77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A5D7A-0995-554D-9F27-56FE1F1F2329}" type="datetimeFigureOut">
              <a:rPr lang="en-US" smtClean="0"/>
              <a:t>18-Jul-18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57B6655-1298-554B-A040-B2F39CA30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4EB206A-2F02-084A-A2BE-08928A2B5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C6606-A41F-DB46-9D64-C3D440CB9A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250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025D8AD-CF3C-F149-ABEE-13A296A90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F1A2EE4-05E4-0C4A-AC80-93ED4E892A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8DA5C95F-D62C-4040-AA79-4E7AC1C0EE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A540D88C-E9D1-A84D-9246-9D7321AFA4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04F36F17-AA67-8A48-952F-A713800E2D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FE57E132-4BB1-E949-9E98-5437BFD2D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A5D7A-0995-554D-9F27-56FE1F1F2329}" type="datetimeFigureOut">
              <a:rPr lang="en-US" smtClean="0"/>
              <a:t>18-Jul-18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5587BC85-99C3-4C4F-BFE2-B03B4AE92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C33F9A0C-B22A-974C-9767-352AE95C6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C6606-A41F-DB46-9D64-C3D440CB9A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409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F111F4C-69DD-464E-B684-B5F8946CD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A6509B28-D57F-6845-9AE5-05412FBD4F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A5D7A-0995-554D-9F27-56FE1F1F2329}" type="datetimeFigureOut">
              <a:rPr lang="en-US" smtClean="0"/>
              <a:t>18-Jul-18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417FD9FB-57F9-1A4E-8C41-00716360B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931EA392-5C43-174B-9D8E-26A38CE94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C6606-A41F-DB46-9D64-C3D440CB9A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943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354264CE-3BED-D34D-858D-9F33D4BAB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A5D7A-0995-554D-9F27-56FE1F1F2329}" type="datetimeFigureOut">
              <a:rPr lang="en-US" smtClean="0"/>
              <a:t>18-Jul-18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D4CC27C7-2F6C-2240-BAA6-375BD2B04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173E191A-8E3C-5648-8DB4-418C2498F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C6606-A41F-DB46-9D64-C3D440CB9A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335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BF1EDE7-F170-9249-A82F-0A39FED41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54D8C1C-40F1-7B44-A57E-B985CBE2B4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7AC876D1-A0DC-3B46-B409-5ED475869E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957231F-6ABD-0242-9E95-897226374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A5D7A-0995-554D-9F27-56FE1F1F2329}" type="datetimeFigureOut">
              <a:rPr lang="en-US" smtClean="0"/>
              <a:t>18-Jul-18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25FE4B9-FA0E-0140-89B5-23246435C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BBD2DD0-10A9-DE43-8F2C-960A3F6F3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C6606-A41F-DB46-9D64-C3D440CB9A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026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AE4873A-3579-814A-8A2F-C28F0B5DD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660344C8-D06B-674C-A88E-0BD01BB949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0D2E81A3-95A0-3E4B-A2DC-3535CEA40E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EB55177-AF8B-4648-B28D-6BEFDE2D2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A5D7A-0995-554D-9F27-56FE1F1F2329}" type="datetimeFigureOut">
              <a:rPr lang="en-US" smtClean="0"/>
              <a:t>18-Jul-18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C59CB71-6069-3046-9E22-F6481A0A9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A6B1B34C-7905-784A-94E6-03AB94568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C6606-A41F-DB46-9D64-C3D440CB9A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533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A1163D79-2FFE-A448-9039-56737F42C6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96D4F49-B542-DA47-BC75-BAE11DC6D0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A5A5BAD-7244-BC41-81C9-F25EB01082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BA5D7A-0995-554D-9F27-56FE1F1F2329}" type="datetimeFigureOut">
              <a:rPr lang="en-US" smtClean="0"/>
              <a:t>18-Jul-18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5895B8A-4176-F743-8A33-6A13562B1C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D72B838-6CFA-6840-8CA3-B9DF7291CC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5C6606-A41F-DB46-9D64-C3D440CB9A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424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8.png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8.png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Macintosh HD:Users:lex:Desktop:GBGA logo sm.png">
            <a:extLst>
              <a:ext uri="{FF2B5EF4-FFF2-40B4-BE49-F238E27FC236}">
                <a16:creationId xmlns="" xmlns:a16="http://schemas.microsoft.com/office/drawing/2014/main" id="{9A61148D-F915-DF47-B86C-9B0DCF83276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8870" y="6062297"/>
            <a:ext cx="725170" cy="42481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N:\Regional Alliances\WAGA\WAGA Logo  Tag1 (2).jpg">
            <a:extLst>
              <a:ext uri="{FF2B5EF4-FFF2-40B4-BE49-F238E27FC236}">
                <a16:creationId xmlns="" xmlns:a16="http://schemas.microsoft.com/office/drawing/2014/main" id="{EA90DA86-2F38-1143-9E54-3DC9AC6E1B39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9747" y="6055313"/>
            <a:ext cx="756920" cy="499110"/>
          </a:xfrm>
          <a:prstGeom prst="rect">
            <a:avLst/>
          </a:prstGeom>
          <a:noFill/>
        </p:spPr>
      </p:pic>
      <p:pic>
        <p:nvPicPr>
          <p:cNvPr id="9" name="Picture 8" descr="N:\Regional Alliances\SECCCA\logo small.png">
            <a:extLst>
              <a:ext uri="{FF2B5EF4-FFF2-40B4-BE49-F238E27FC236}">
                <a16:creationId xmlns="" xmlns:a16="http://schemas.microsoft.com/office/drawing/2014/main" id="{5E7F8635-BF51-744E-8C34-283C06A30F60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60400" y="6075950"/>
            <a:ext cx="80264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N:\Regional Alliances\GCCN\GCCN Logo small.png">
            <a:extLst>
              <a:ext uri="{FF2B5EF4-FFF2-40B4-BE49-F238E27FC236}">
                <a16:creationId xmlns="" xmlns:a16="http://schemas.microsoft.com/office/drawing/2014/main" id="{4432BE3A-FB9C-354B-9BCE-2F8BB3CF80FA}"/>
              </a:ext>
            </a:extLst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86774" y="6177550"/>
            <a:ext cx="818515" cy="233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N:\Regional Alliances\NAGA\naga logo 2.png">
            <a:extLst>
              <a:ext uri="{FF2B5EF4-FFF2-40B4-BE49-F238E27FC236}">
                <a16:creationId xmlns="" xmlns:a16="http://schemas.microsoft.com/office/drawing/2014/main" id="{6886EF25-7B16-5740-8387-024D175F5525}"/>
              </a:ext>
            </a:extLst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33797" y="5982605"/>
            <a:ext cx="586740" cy="582295"/>
          </a:xfrm>
          <a:prstGeom prst="rect">
            <a:avLst/>
          </a:prstGeom>
          <a:noFill/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3B4FCF12-409D-B54F-9222-C76C8503E481}"/>
              </a:ext>
            </a:extLst>
          </p:cNvPr>
          <p:cNvSpPr txBox="1"/>
          <p:nvPr/>
        </p:nvSpPr>
        <p:spPr>
          <a:xfrm>
            <a:off x="1371650" y="2126342"/>
            <a:ext cx="6272871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Electric Vehicles – A Regional Perspective</a:t>
            </a:r>
          </a:p>
          <a:p>
            <a:endParaRPr lang="en-US" sz="36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r>
              <a:rPr lang="en-US" sz="2800" dirty="0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Marisa O’Halloran – GBGA Project Manager</a:t>
            </a:r>
            <a:endParaRPr lang="en-US" sz="28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0D13A66B-8249-AF40-803E-BD2132020CA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84029" y="5950538"/>
            <a:ext cx="3730171" cy="70118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88B5EAA0-3806-F644-B752-573DECE957D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473" y="6077527"/>
            <a:ext cx="1026031" cy="4095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9FE00747-07BF-ED45-BB1C-117E0552E12F}"/>
              </a:ext>
            </a:extLst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36572" y="6020546"/>
            <a:ext cx="782955" cy="508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538710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3B4FCF12-409D-B54F-9222-C76C8503E481}"/>
              </a:ext>
            </a:extLst>
          </p:cNvPr>
          <p:cNvSpPr txBox="1"/>
          <p:nvPr/>
        </p:nvSpPr>
        <p:spPr>
          <a:xfrm>
            <a:off x="1277665" y="1110343"/>
            <a:ext cx="63017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Our Region – </a:t>
            </a:r>
            <a:r>
              <a:rPr lang="en-US" sz="2800" dirty="0" err="1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Goulburn</a:t>
            </a:r>
            <a:r>
              <a:rPr lang="en-US" sz="2800" dirty="0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Broken and North East Victoria</a:t>
            </a:r>
            <a:endParaRPr lang="en-US" sz="28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E17AC77D-B0EE-2B4F-B137-B73A4ADE31B2}"/>
              </a:ext>
            </a:extLst>
          </p:cNvPr>
          <p:cNvSpPr txBox="1"/>
          <p:nvPr/>
        </p:nvSpPr>
        <p:spPr>
          <a:xfrm>
            <a:off x="1124598" y="1846074"/>
            <a:ext cx="5258374" cy="4229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14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11 Councils and two Catchment Management Authorities </a:t>
            </a:r>
            <a:endParaRPr lang="en-US" sz="24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342900" indent="-342900">
              <a:lnSpc>
                <a:spcPct val="114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Major Industries:</a:t>
            </a:r>
          </a:p>
          <a:p>
            <a:pPr marL="800100" lvl="1" indent="-342900">
              <a:lnSpc>
                <a:spcPct val="114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Tourism</a:t>
            </a:r>
          </a:p>
          <a:p>
            <a:pPr marL="800100" lvl="1" indent="-342900">
              <a:lnSpc>
                <a:spcPct val="114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Agriculture</a:t>
            </a:r>
          </a:p>
          <a:p>
            <a:pPr marL="800100" lvl="1" indent="-342900">
              <a:lnSpc>
                <a:spcPct val="114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Transport</a:t>
            </a:r>
            <a:endParaRPr lang="en-US" sz="24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342900" indent="-342900">
              <a:lnSpc>
                <a:spcPct val="114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Agencies and health services</a:t>
            </a:r>
            <a:endParaRPr lang="en-US" sz="24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342900" indent="-342900">
              <a:lnSpc>
                <a:spcPct val="114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Vehicle Dependent</a:t>
            </a:r>
            <a:endParaRPr lang="en-US" sz="24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37" name="Picture 36" descr="Macintosh HD:Users:lex:Desktop:GBGA logo sm.png">
            <a:extLst>
              <a:ext uri="{FF2B5EF4-FFF2-40B4-BE49-F238E27FC236}">
                <a16:creationId xmlns="" xmlns:a16="http://schemas.microsoft.com/office/drawing/2014/main" id="{395A7136-B01A-904C-9A4C-0542CE6D201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8870" y="6062297"/>
            <a:ext cx="725170" cy="4248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Picture 37" descr="N:\Regional Alliances\WAGA\WAGA Logo  Tag1 (2).jpg">
            <a:extLst>
              <a:ext uri="{FF2B5EF4-FFF2-40B4-BE49-F238E27FC236}">
                <a16:creationId xmlns="" xmlns:a16="http://schemas.microsoft.com/office/drawing/2014/main" id="{E3DD4654-763B-9047-8D9D-6E78D6293D2F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9747" y="6055313"/>
            <a:ext cx="756920" cy="499110"/>
          </a:xfrm>
          <a:prstGeom prst="rect">
            <a:avLst/>
          </a:prstGeom>
          <a:noFill/>
        </p:spPr>
      </p:pic>
      <p:pic>
        <p:nvPicPr>
          <p:cNvPr id="39" name="Picture 38" descr="N:\Regional Alliances\SECCCA\logo small.png">
            <a:extLst>
              <a:ext uri="{FF2B5EF4-FFF2-40B4-BE49-F238E27FC236}">
                <a16:creationId xmlns="" xmlns:a16="http://schemas.microsoft.com/office/drawing/2014/main" id="{FACEF23E-FD23-8445-BF54-8D9A4346F9C9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60400" y="6075950"/>
            <a:ext cx="80264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39" descr="N:\Regional Alliances\GCCN\GCCN Logo small.png">
            <a:extLst>
              <a:ext uri="{FF2B5EF4-FFF2-40B4-BE49-F238E27FC236}">
                <a16:creationId xmlns="" xmlns:a16="http://schemas.microsoft.com/office/drawing/2014/main" id="{42E204E8-0BCB-984C-8E9A-4072F06DBAC3}"/>
              </a:ext>
            </a:extLst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86774" y="6177550"/>
            <a:ext cx="818515" cy="233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40" descr="N:\Regional Alliances\NAGA\naga logo 2.png">
            <a:extLst>
              <a:ext uri="{FF2B5EF4-FFF2-40B4-BE49-F238E27FC236}">
                <a16:creationId xmlns="" xmlns:a16="http://schemas.microsoft.com/office/drawing/2014/main" id="{EB6BED93-394E-0F43-9518-4C52E4EE337A}"/>
              </a:ext>
            </a:extLst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33797" y="5982605"/>
            <a:ext cx="586740" cy="582295"/>
          </a:xfrm>
          <a:prstGeom prst="rect">
            <a:avLst/>
          </a:prstGeom>
          <a:noFill/>
        </p:spPr>
      </p:pic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BE0990CE-D45B-744B-B971-9A795C50B3F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84029" y="5950538"/>
            <a:ext cx="3730171" cy="70118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16240" y="2585733"/>
            <a:ext cx="3409926" cy="237245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DFAC752F-7EA9-40CA-ACE5-6EB4EC66C16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6198" y="2231060"/>
            <a:ext cx="4174432" cy="295232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88B5EAA0-3806-F644-B752-573DECE957D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473" y="6077527"/>
            <a:ext cx="1026031" cy="4095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9FE00747-07BF-ED45-BB1C-117E0552E12F}"/>
              </a:ext>
            </a:extLst>
          </p:cNvPr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36572" y="6020546"/>
            <a:ext cx="782955" cy="508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750184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3B4FCF12-409D-B54F-9222-C76C8503E481}"/>
              </a:ext>
            </a:extLst>
          </p:cNvPr>
          <p:cNvSpPr txBox="1"/>
          <p:nvPr/>
        </p:nvSpPr>
        <p:spPr>
          <a:xfrm>
            <a:off x="1277665" y="1110343"/>
            <a:ext cx="88825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The ‘Building the Case for Electric Vehicles in Regional Council Fleets’ project</a:t>
            </a:r>
            <a:endParaRPr lang="en-US" sz="28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E17AC77D-B0EE-2B4F-B137-B73A4ADE31B2}"/>
              </a:ext>
            </a:extLst>
          </p:cNvPr>
          <p:cNvSpPr txBox="1"/>
          <p:nvPr/>
        </p:nvSpPr>
        <p:spPr>
          <a:xfrm>
            <a:off x="1277664" y="1775294"/>
            <a:ext cx="7364629" cy="4229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14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EV tourism opportunity</a:t>
            </a:r>
            <a:endParaRPr lang="en-US" sz="24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342900" indent="-342900">
              <a:lnSpc>
                <a:spcPct val="114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Climate change and Greenhouse Gas emissions; Council fleet impacts and leadership</a:t>
            </a:r>
            <a:endParaRPr lang="en-US" sz="24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342900" indent="-342900">
              <a:lnSpc>
                <a:spcPct val="114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LGV – Collaborating Council Sustainability Fund Partnership Program</a:t>
            </a:r>
            <a:endParaRPr lang="en-US" sz="24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342900" indent="-342900">
              <a:lnSpc>
                <a:spcPct val="114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12 month project with eleven partner councils</a:t>
            </a:r>
          </a:p>
          <a:p>
            <a:pPr marL="800100" lvl="1" indent="-342900">
              <a:lnSpc>
                <a:spcPct val="114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Feasibility Study and Business Case</a:t>
            </a:r>
          </a:p>
          <a:p>
            <a:pPr marL="800100" lvl="1" indent="-342900">
              <a:lnSpc>
                <a:spcPct val="114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Fleet Comparison Tool</a:t>
            </a:r>
          </a:p>
          <a:p>
            <a:pPr marL="800100" lvl="1" indent="-342900">
              <a:lnSpc>
                <a:spcPct val="114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EV forums – LG/fleet and community</a:t>
            </a:r>
            <a:endParaRPr lang="en-US" sz="24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37" name="Picture 36" descr="Macintosh HD:Users:lex:Desktop:GBGA logo sm.png">
            <a:extLst>
              <a:ext uri="{FF2B5EF4-FFF2-40B4-BE49-F238E27FC236}">
                <a16:creationId xmlns="" xmlns:a16="http://schemas.microsoft.com/office/drawing/2014/main" id="{395A7136-B01A-904C-9A4C-0542CE6D201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8870" y="6062297"/>
            <a:ext cx="725170" cy="4248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Picture 37" descr="N:\Regional Alliances\WAGA\WAGA Logo  Tag1 (2).jpg">
            <a:extLst>
              <a:ext uri="{FF2B5EF4-FFF2-40B4-BE49-F238E27FC236}">
                <a16:creationId xmlns="" xmlns:a16="http://schemas.microsoft.com/office/drawing/2014/main" id="{E3DD4654-763B-9047-8D9D-6E78D6293D2F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9747" y="6055313"/>
            <a:ext cx="756920" cy="499110"/>
          </a:xfrm>
          <a:prstGeom prst="rect">
            <a:avLst/>
          </a:prstGeom>
          <a:noFill/>
        </p:spPr>
      </p:pic>
      <p:pic>
        <p:nvPicPr>
          <p:cNvPr id="39" name="Picture 38" descr="N:\Regional Alliances\SECCCA\logo small.png">
            <a:extLst>
              <a:ext uri="{FF2B5EF4-FFF2-40B4-BE49-F238E27FC236}">
                <a16:creationId xmlns="" xmlns:a16="http://schemas.microsoft.com/office/drawing/2014/main" id="{FACEF23E-FD23-8445-BF54-8D9A4346F9C9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60400" y="6075950"/>
            <a:ext cx="80264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39" descr="N:\Regional Alliances\GCCN\GCCN Logo small.png">
            <a:extLst>
              <a:ext uri="{FF2B5EF4-FFF2-40B4-BE49-F238E27FC236}">
                <a16:creationId xmlns="" xmlns:a16="http://schemas.microsoft.com/office/drawing/2014/main" id="{42E204E8-0BCB-984C-8E9A-4072F06DBAC3}"/>
              </a:ext>
            </a:extLst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86774" y="6177550"/>
            <a:ext cx="818515" cy="233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40" descr="N:\Regional Alliances\NAGA\naga logo 2.png">
            <a:extLst>
              <a:ext uri="{FF2B5EF4-FFF2-40B4-BE49-F238E27FC236}">
                <a16:creationId xmlns="" xmlns:a16="http://schemas.microsoft.com/office/drawing/2014/main" id="{EB6BED93-394E-0F43-9518-4C52E4EE337A}"/>
              </a:ext>
            </a:extLst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33797" y="5982605"/>
            <a:ext cx="586740" cy="582295"/>
          </a:xfrm>
          <a:prstGeom prst="rect">
            <a:avLst/>
          </a:prstGeom>
          <a:noFill/>
        </p:spPr>
      </p:pic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BE0990CE-D45B-744B-B971-9A795C50B3F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84029" y="5950538"/>
            <a:ext cx="3730171" cy="70118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E31A3637-98D7-4CC6-A040-E9103C128B9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3903" y="2110095"/>
            <a:ext cx="2692644" cy="356027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88B5EAA0-3806-F644-B752-573DECE957D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473" y="6077527"/>
            <a:ext cx="1026031" cy="4095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9FE00747-07BF-ED45-BB1C-117E0552E12F}"/>
              </a:ext>
            </a:extLst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36572" y="6020546"/>
            <a:ext cx="782955" cy="508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781734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3B4FCF12-409D-B54F-9222-C76C8503E481}"/>
              </a:ext>
            </a:extLst>
          </p:cNvPr>
          <p:cNvSpPr txBox="1"/>
          <p:nvPr/>
        </p:nvSpPr>
        <p:spPr>
          <a:xfrm>
            <a:off x="1277664" y="882835"/>
            <a:ext cx="32672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Our Regional Council Fleets</a:t>
            </a:r>
            <a:endParaRPr lang="en-US" sz="28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E17AC77D-B0EE-2B4F-B137-B73A4ADE31B2}"/>
              </a:ext>
            </a:extLst>
          </p:cNvPr>
          <p:cNvSpPr txBox="1"/>
          <p:nvPr/>
        </p:nvSpPr>
        <p:spPr>
          <a:xfrm>
            <a:off x="1198095" y="1537872"/>
            <a:ext cx="10018135" cy="2582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14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Mix of vehicles (Passenger; Utility; Heavy)</a:t>
            </a:r>
            <a:endParaRPr lang="en-US" sz="24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342900" indent="-342900">
              <a:lnSpc>
                <a:spcPct val="114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Mix of travel distances (Local; Municipality-wide; Between municipalities/metro Melbourne)</a:t>
            </a:r>
            <a:endParaRPr lang="en-US" sz="24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342900" indent="-342900">
              <a:lnSpc>
                <a:spcPct val="114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Fleet costs to Councils (Fuel; Vehicle purchase costs/resale value; vehicle maintenance and management; emissions tracking)</a:t>
            </a:r>
            <a:endParaRPr lang="en-US" sz="24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342900" indent="-342900">
              <a:lnSpc>
                <a:spcPct val="114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Are there suitable, fit-for-purpose electric vehicles that will reduce costs and emissions?</a:t>
            </a:r>
            <a:endParaRPr lang="en-US" sz="24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37" name="Picture 36" descr="Macintosh HD:Users:lex:Desktop:GBGA logo sm.png">
            <a:extLst>
              <a:ext uri="{FF2B5EF4-FFF2-40B4-BE49-F238E27FC236}">
                <a16:creationId xmlns="" xmlns:a16="http://schemas.microsoft.com/office/drawing/2014/main" id="{395A7136-B01A-904C-9A4C-0542CE6D201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8870" y="6062297"/>
            <a:ext cx="725170" cy="4248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Picture 37" descr="N:\Regional Alliances\WAGA\WAGA Logo  Tag1 (2).jpg">
            <a:extLst>
              <a:ext uri="{FF2B5EF4-FFF2-40B4-BE49-F238E27FC236}">
                <a16:creationId xmlns="" xmlns:a16="http://schemas.microsoft.com/office/drawing/2014/main" id="{E3DD4654-763B-9047-8D9D-6E78D6293D2F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9747" y="6055313"/>
            <a:ext cx="756920" cy="499110"/>
          </a:xfrm>
          <a:prstGeom prst="rect">
            <a:avLst/>
          </a:prstGeom>
          <a:noFill/>
        </p:spPr>
      </p:pic>
      <p:pic>
        <p:nvPicPr>
          <p:cNvPr id="39" name="Picture 38" descr="N:\Regional Alliances\SECCCA\logo small.png">
            <a:extLst>
              <a:ext uri="{FF2B5EF4-FFF2-40B4-BE49-F238E27FC236}">
                <a16:creationId xmlns="" xmlns:a16="http://schemas.microsoft.com/office/drawing/2014/main" id="{FACEF23E-FD23-8445-BF54-8D9A4346F9C9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60400" y="6075950"/>
            <a:ext cx="80264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39" descr="N:\Regional Alliances\GCCN\GCCN Logo small.png">
            <a:extLst>
              <a:ext uri="{FF2B5EF4-FFF2-40B4-BE49-F238E27FC236}">
                <a16:creationId xmlns="" xmlns:a16="http://schemas.microsoft.com/office/drawing/2014/main" id="{42E204E8-0BCB-984C-8E9A-4072F06DBAC3}"/>
              </a:ext>
            </a:extLst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86774" y="6177550"/>
            <a:ext cx="818515" cy="233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40" descr="N:\Regional Alliances\NAGA\naga logo 2.png">
            <a:extLst>
              <a:ext uri="{FF2B5EF4-FFF2-40B4-BE49-F238E27FC236}">
                <a16:creationId xmlns="" xmlns:a16="http://schemas.microsoft.com/office/drawing/2014/main" id="{EB6BED93-394E-0F43-9518-4C52E4EE337A}"/>
              </a:ext>
            </a:extLst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33797" y="5982605"/>
            <a:ext cx="586740" cy="582295"/>
          </a:xfrm>
          <a:prstGeom prst="rect">
            <a:avLst/>
          </a:prstGeom>
          <a:noFill/>
        </p:spPr>
      </p:pic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BE0990CE-D45B-744B-B971-9A795C50B3F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84029" y="5950538"/>
            <a:ext cx="3730171" cy="70118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C43C88F6-C2AD-483B-BD91-7D5679CC5AE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6111" y="3998412"/>
            <a:ext cx="5198355" cy="198419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88B5EAA0-3806-F644-B752-573DECE957D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473" y="6077527"/>
            <a:ext cx="1026031" cy="4095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9FE00747-07BF-ED45-BB1C-117E0552E12F}"/>
              </a:ext>
            </a:extLst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36572" y="6020546"/>
            <a:ext cx="782955" cy="508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272615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3B4FCF12-409D-B54F-9222-C76C8503E481}"/>
              </a:ext>
            </a:extLst>
          </p:cNvPr>
          <p:cNvSpPr txBox="1"/>
          <p:nvPr/>
        </p:nvSpPr>
        <p:spPr>
          <a:xfrm>
            <a:off x="1277665" y="1110343"/>
            <a:ext cx="47163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Challenges for EVs in our regional fleets</a:t>
            </a:r>
            <a:endParaRPr lang="en-US" sz="28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E17AC77D-B0EE-2B4F-B137-B73A4ADE31B2}"/>
              </a:ext>
            </a:extLst>
          </p:cNvPr>
          <p:cNvSpPr txBox="1"/>
          <p:nvPr/>
        </p:nvSpPr>
        <p:spPr>
          <a:xfrm>
            <a:off x="1203279" y="1756357"/>
            <a:ext cx="8650579" cy="4101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14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Limited fit-for-purpose vehicles (passenger, 4WD, towing capacity, heavy vehicles)</a:t>
            </a:r>
            <a:endParaRPr lang="en-US" sz="24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342900" indent="-342900">
              <a:lnSpc>
                <a:spcPct val="114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Range Anxiety – large distances to travel in regional areas</a:t>
            </a:r>
            <a:endParaRPr lang="en-US" sz="24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342900" indent="-342900">
              <a:lnSpc>
                <a:spcPct val="114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Universal charging infrastructure for fleets – will current charge points be compatible with future vehicles if we invest now?</a:t>
            </a:r>
            <a:endParaRPr lang="en-US" sz="24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342900" indent="-342900">
              <a:lnSpc>
                <a:spcPct val="114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Limited understanding of EVs by staff – change management </a:t>
            </a:r>
          </a:p>
          <a:p>
            <a:pPr marL="342900" indent="-342900">
              <a:lnSpc>
                <a:spcPct val="114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Local supply and servicing</a:t>
            </a:r>
            <a:endParaRPr lang="en-US" sz="24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342900" indent="-342900">
              <a:lnSpc>
                <a:spcPct val="114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Rapidly changing space – vehicle availability, vehicle costs, technology improvements, government incentives</a:t>
            </a:r>
            <a:endParaRPr lang="en-US" sz="24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37" name="Picture 36" descr="Macintosh HD:Users:lex:Desktop:GBGA logo sm.png">
            <a:extLst>
              <a:ext uri="{FF2B5EF4-FFF2-40B4-BE49-F238E27FC236}">
                <a16:creationId xmlns="" xmlns:a16="http://schemas.microsoft.com/office/drawing/2014/main" id="{395A7136-B01A-904C-9A4C-0542CE6D201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8870" y="6062297"/>
            <a:ext cx="725170" cy="4248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Picture 37" descr="N:\Regional Alliances\WAGA\WAGA Logo  Tag1 (2).jpg">
            <a:extLst>
              <a:ext uri="{FF2B5EF4-FFF2-40B4-BE49-F238E27FC236}">
                <a16:creationId xmlns="" xmlns:a16="http://schemas.microsoft.com/office/drawing/2014/main" id="{E3DD4654-763B-9047-8D9D-6E78D6293D2F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9747" y="6055313"/>
            <a:ext cx="756920" cy="499110"/>
          </a:xfrm>
          <a:prstGeom prst="rect">
            <a:avLst/>
          </a:prstGeom>
          <a:noFill/>
        </p:spPr>
      </p:pic>
      <p:pic>
        <p:nvPicPr>
          <p:cNvPr id="39" name="Picture 38" descr="N:\Regional Alliances\SECCCA\logo small.png">
            <a:extLst>
              <a:ext uri="{FF2B5EF4-FFF2-40B4-BE49-F238E27FC236}">
                <a16:creationId xmlns="" xmlns:a16="http://schemas.microsoft.com/office/drawing/2014/main" id="{FACEF23E-FD23-8445-BF54-8D9A4346F9C9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60400" y="6075950"/>
            <a:ext cx="80264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39" descr="N:\Regional Alliances\GCCN\GCCN Logo small.png">
            <a:extLst>
              <a:ext uri="{FF2B5EF4-FFF2-40B4-BE49-F238E27FC236}">
                <a16:creationId xmlns="" xmlns:a16="http://schemas.microsoft.com/office/drawing/2014/main" id="{42E204E8-0BCB-984C-8E9A-4072F06DBAC3}"/>
              </a:ext>
            </a:extLst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86774" y="6177550"/>
            <a:ext cx="818515" cy="233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40" descr="N:\Regional Alliances\NAGA\naga logo 2.png">
            <a:extLst>
              <a:ext uri="{FF2B5EF4-FFF2-40B4-BE49-F238E27FC236}">
                <a16:creationId xmlns="" xmlns:a16="http://schemas.microsoft.com/office/drawing/2014/main" id="{EB6BED93-394E-0F43-9518-4C52E4EE337A}"/>
              </a:ext>
            </a:extLst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33797" y="5982605"/>
            <a:ext cx="586740" cy="582295"/>
          </a:xfrm>
          <a:prstGeom prst="rect">
            <a:avLst/>
          </a:prstGeom>
          <a:noFill/>
        </p:spPr>
      </p:pic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BE0990CE-D45B-744B-B971-9A795C50B3F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84029" y="5950538"/>
            <a:ext cx="3730171" cy="70118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88B5EAA0-3806-F644-B752-573DECE957D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473" y="6077527"/>
            <a:ext cx="1026031" cy="4095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9FE00747-07BF-ED45-BB1C-117E0552E12F}"/>
              </a:ext>
            </a:extLst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36572" y="6020546"/>
            <a:ext cx="782955" cy="508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138323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3B4FCF12-409D-B54F-9222-C76C8503E481}"/>
              </a:ext>
            </a:extLst>
          </p:cNvPr>
          <p:cNvSpPr txBox="1"/>
          <p:nvPr/>
        </p:nvSpPr>
        <p:spPr>
          <a:xfrm>
            <a:off x="1277665" y="1110343"/>
            <a:ext cx="21884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Project Learnings</a:t>
            </a:r>
            <a:endParaRPr lang="en-US" sz="28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E17AC77D-B0EE-2B4F-B137-B73A4ADE31B2}"/>
              </a:ext>
            </a:extLst>
          </p:cNvPr>
          <p:cNvSpPr txBox="1"/>
          <p:nvPr/>
        </p:nvSpPr>
        <p:spPr>
          <a:xfrm>
            <a:off x="1203279" y="1829185"/>
            <a:ext cx="9686360" cy="4101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14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Cost-effective, fit-for-purpose EVs are available for Councils to purchase </a:t>
            </a:r>
            <a:endParaRPr lang="en-US" sz="24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342900" indent="-342900">
              <a:lnSpc>
                <a:spcPct val="114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EVs reduce GHG emissions even when grid-powered (solar is opportunity in regions)  </a:t>
            </a:r>
          </a:p>
          <a:p>
            <a:pPr marL="342900" indent="-342900">
              <a:lnSpc>
                <a:spcPct val="114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Price premium and residual price uncertainty impact on total cost of ownership</a:t>
            </a:r>
            <a:endParaRPr lang="en-US" sz="24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342900" indent="-342900">
              <a:lnSpc>
                <a:spcPct val="114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Prepare for the future: planning conditions for new developments; supportive internal policies; set fleet targets; improve data collection</a:t>
            </a:r>
            <a:endParaRPr lang="en-US" sz="24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342900" indent="-342900">
              <a:lnSpc>
                <a:spcPct val="114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Continue to work together: EOI for bulk buy options (vehicles and charging infrastructure); employee and community engagement</a:t>
            </a:r>
          </a:p>
          <a:p>
            <a:pPr marL="342900" indent="-342900">
              <a:lnSpc>
                <a:spcPct val="114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Transition to EVs – broader fleet improvement strategies  </a:t>
            </a:r>
            <a:endParaRPr lang="en-US" sz="24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37" name="Picture 36" descr="Macintosh HD:Users:lex:Desktop:GBGA logo sm.png">
            <a:extLst>
              <a:ext uri="{FF2B5EF4-FFF2-40B4-BE49-F238E27FC236}">
                <a16:creationId xmlns="" xmlns:a16="http://schemas.microsoft.com/office/drawing/2014/main" id="{395A7136-B01A-904C-9A4C-0542CE6D201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8870" y="6062297"/>
            <a:ext cx="725170" cy="4248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Picture 37" descr="N:\Regional Alliances\WAGA\WAGA Logo  Tag1 (2).jpg">
            <a:extLst>
              <a:ext uri="{FF2B5EF4-FFF2-40B4-BE49-F238E27FC236}">
                <a16:creationId xmlns="" xmlns:a16="http://schemas.microsoft.com/office/drawing/2014/main" id="{E3DD4654-763B-9047-8D9D-6E78D6293D2F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9747" y="6055313"/>
            <a:ext cx="756920" cy="499110"/>
          </a:xfrm>
          <a:prstGeom prst="rect">
            <a:avLst/>
          </a:prstGeom>
          <a:noFill/>
        </p:spPr>
      </p:pic>
      <p:pic>
        <p:nvPicPr>
          <p:cNvPr id="39" name="Picture 38" descr="N:\Regional Alliances\SECCCA\logo small.png">
            <a:extLst>
              <a:ext uri="{FF2B5EF4-FFF2-40B4-BE49-F238E27FC236}">
                <a16:creationId xmlns="" xmlns:a16="http://schemas.microsoft.com/office/drawing/2014/main" id="{FACEF23E-FD23-8445-BF54-8D9A4346F9C9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60400" y="6075950"/>
            <a:ext cx="80264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39" descr="N:\Regional Alliances\GCCN\GCCN Logo small.png">
            <a:extLst>
              <a:ext uri="{FF2B5EF4-FFF2-40B4-BE49-F238E27FC236}">
                <a16:creationId xmlns="" xmlns:a16="http://schemas.microsoft.com/office/drawing/2014/main" id="{42E204E8-0BCB-984C-8E9A-4072F06DBAC3}"/>
              </a:ext>
            </a:extLst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86774" y="6177550"/>
            <a:ext cx="818515" cy="233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40" descr="N:\Regional Alliances\NAGA\naga logo 2.png">
            <a:extLst>
              <a:ext uri="{FF2B5EF4-FFF2-40B4-BE49-F238E27FC236}">
                <a16:creationId xmlns="" xmlns:a16="http://schemas.microsoft.com/office/drawing/2014/main" id="{EB6BED93-394E-0F43-9518-4C52E4EE337A}"/>
              </a:ext>
            </a:extLst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33797" y="5982605"/>
            <a:ext cx="586740" cy="582295"/>
          </a:xfrm>
          <a:prstGeom prst="rect">
            <a:avLst/>
          </a:prstGeom>
          <a:noFill/>
        </p:spPr>
      </p:pic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BE0990CE-D45B-744B-B971-9A795C50B3F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84029" y="5950538"/>
            <a:ext cx="3730171" cy="70118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88B5EAA0-3806-F644-B752-573DECE957D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473" y="6077527"/>
            <a:ext cx="1026031" cy="4095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9FE00747-07BF-ED45-BB1C-117E0552E12F}"/>
              </a:ext>
            </a:extLst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36572" y="6020546"/>
            <a:ext cx="782955" cy="508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133728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3B4FCF12-409D-B54F-9222-C76C8503E481}"/>
              </a:ext>
            </a:extLst>
          </p:cNvPr>
          <p:cNvSpPr txBox="1"/>
          <p:nvPr/>
        </p:nvSpPr>
        <p:spPr>
          <a:xfrm>
            <a:off x="1277665" y="1110343"/>
            <a:ext cx="29738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EV Tourism in the Region</a:t>
            </a:r>
            <a:endParaRPr lang="en-US" sz="28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E17AC77D-B0EE-2B4F-B137-B73A4ADE31B2}"/>
              </a:ext>
            </a:extLst>
          </p:cNvPr>
          <p:cNvSpPr txBox="1"/>
          <p:nvPr/>
        </p:nvSpPr>
        <p:spPr>
          <a:xfrm>
            <a:off x="1262163" y="1999119"/>
            <a:ext cx="6635664" cy="3680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14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Limited public EV charging infrastructure in region</a:t>
            </a:r>
          </a:p>
          <a:p>
            <a:pPr marL="800100" lvl="1" indent="-342900">
              <a:lnSpc>
                <a:spcPct val="114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400" dirty="0" err="1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Telsa</a:t>
            </a:r>
            <a:r>
              <a:rPr lang="en-US" sz="2400" dirty="0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superchargers in </a:t>
            </a:r>
            <a:r>
              <a:rPr lang="en-US" sz="2400" dirty="0" err="1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Euroa</a:t>
            </a:r>
            <a:r>
              <a:rPr lang="en-US" sz="2400" dirty="0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and </a:t>
            </a:r>
            <a:r>
              <a:rPr lang="en-US" sz="2400" dirty="0" err="1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Wodonga</a:t>
            </a:r>
            <a:endParaRPr lang="en-US" sz="2400" dirty="0" smtClean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800100" lvl="1" indent="-342900">
              <a:lnSpc>
                <a:spcPct val="114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Tesla destination charges at select locations</a:t>
            </a:r>
            <a:endParaRPr lang="en-US" sz="24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342900" indent="-342900">
              <a:lnSpc>
                <a:spcPct val="114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Limited ability to attract all EV owners to the region</a:t>
            </a:r>
            <a:endParaRPr lang="en-US" sz="24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342900" indent="-342900">
              <a:lnSpc>
                <a:spcPct val="114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Interest from local community in EVs </a:t>
            </a:r>
            <a:endParaRPr lang="en-US" sz="24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342900" indent="-342900">
              <a:lnSpc>
                <a:spcPct val="114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Interest in developing EV touring route with universal change points linking entire region for all EV makes</a:t>
            </a:r>
            <a:endParaRPr lang="en-US" sz="24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37" name="Picture 36" descr="Macintosh HD:Users:lex:Desktop:GBGA logo sm.png">
            <a:extLst>
              <a:ext uri="{FF2B5EF4-FFF2-40B4-BE49-F238E27FC236}">
                <a16:creationId xmlns="" xmlns:a16="http://schemas.microsoft.com/office/drawing/2014/main" id="{395A7136-B01A-904C-9A4C-0542CE6D201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8870" y="6062297"/>
            <a:ext cx="725170" cy="4248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Picture 37" descr="N:\Regional Alliances\WAGA\WAGA Logo  Tag1 (2).jpg">
            <a:extLst>
              <a:ext uri="{FF2B5EF4-FFF2-40B4-BE49-F238E27FC236}">
                <a16:creationId xmlns="" xmlns:a16="http://schemas.microsoft.com/office/drawing/2014/main" id="{E3DD4654-763B-9047-8D9D-6E78D6293D2F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9747" y="6055313"/>
            <a:ext cx="756920" cy="499110"/>
          </a:xfrm>
          <a:prstGeom prst="rect">
            <a:avLst/>
          </a:prstGeom>
          <a:noFill/>
        </p:spPr>
      </p:pic>
      <p:pic>
        <p:nvPicPr>
          <p:cNvPr id="39" name="Picture 38" descr="N:\Regional Alliances\SECCCA\logo small.png">
            <a:extLst>
              <a:ext uri="{FF2B5EF4-FFF2-40B4-BE49-F238E27FC236}">
                <a16:creationId xmlns="" xmlns:a16="http://schemas.microsoft.com/office/drawing/2014/main" id="{FACEF23E-FD23-8445-BF54-8D9A4346F9C9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60400" y="6075950"/>
            <a:ext cx="80264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39" descr="N:\Regional Alliances\GCCN\GCCN Logo small.png">
            <a:extLst>
              <a:ext uri="{FF2B5EF4-FFF2-40B4-BE49-F238E27FC236}">
                <a16:creationId xmlns="" xmlns:a16="http://schemas.microsoft.com/office/drawing/2014/main" id="{42E204E8-0BCB-984C-8E9A-4072F06DBAC3}"/>
              </a:ext>
            </a:extLst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86774" y="6177550"/>
            <a:ext cx="818515" cy="233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40" descr="N:\Regional Alliances\NAGA\naga logo 2.png">
            <a:extLst>
              <a:ext uri="{FF2B5EF4-FFF2-40B4-BE49-F238E27FC236}">
                <a16:creationId xmlns="" xmlns:a16="http://schemas.microsoft.com/office/drawing/2014/main" id="{EB6BED93-394E-0F43-9518-4C52E4EE337A}"/>
              </a:ext>
            </a:extLst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33797" y="5982605"/>
            <a:ext cx="586740" cy="582295"/>
          </a:xfrm>
          <a:prstGeom prst="rect">
            <a:avLst/>
          </a:prstGeom>
          <a:noFill/>
        </p:spPr>
      </p:pic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BE0990CE-D45B-744B-B971-9A795C50B3F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84029" y="5950538"/>
            <a:ext cx="3730171" cy="70118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88B5EAA0-3806-F644-B752-573DECE957D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473" y="6077527"/>
            <a:ext cx="1026031" cy="4095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9FE00747-07BF-ED45-BB1C-117E0552E12F}"/>
              </a:ext>
            </a:extLst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36572" y="6020546"/>
            <a:ext cx="782955" cy="508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887121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3B4FCF12-409D-B54F-9222-C76C8503E481}"/>
              </a:ext>
            </a:extLst>
          </p:cNvPr>
          <p:cNvSpPr txBox="1"/>
          <p:nvPr/>
        </p:nvSpPr>
        <p:spPr>
          <a:xfrm>
            <a:off x="1277665" y="1110343"/>
            <a:ext cx="46666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Case Study: </a:t>
            </a:r>
            <a:r>
              <a:rPr lang="en-US" sz="2800" dirty="0" err="1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Euroa</a:t>
            </a:r>
            <a:r>
              <a:rPr lang="en-US" sz="2800" dirty="0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Tesla Superchargers</a:t>
            </a:r>
            <a:endParaRPr lang="en-US" sz="28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E17AC77D-B0EE-2B4F-B137-B73A4ADE31B2}"/>
              </a:ext>
            </a:extLst>
          </p:cNvPr>
          <p:cNvSpPr txBox="1"/>
          <p:nvPr/>
        </p:nvSpPr>
        <p:spPr>
          <a:xfrm>
            <a:off x="1262163" y="2177143"/>
            <a:ext cx="6133957" cy="34241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14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Tesla superchargers installed in </a:t>
            </a:r>
            <a:r>
              <a:rPr lang="en-US" sz="2400" dirty="0" err="1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Strathbogie</a:t>
            </a:r>
            <a:r>
              <a:rPr lang="en-US" sz="2400" dirty="0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Shire Council carpark in </a:t>
            </a:r>
            <a:r>
              <a:rPr lang="en-US" sz="2400" dirty="0" err="1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Euroa</a:t>
            </a:r>
            <a:r>
              <a:rPr lang="en-US" sz="2400" dirty="0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(servicing Melbourne to Sydney route) </a:t>
            </a:r>
            <a:endParaRPr lang="en-US" sz="24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342900" indent="-342900">
              <a:lnSpc>
                <a:spcPct val="114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Central location – close to amenities, park and main street</a:t>
            </a:r>
            <a:endParaRPr lang="en-US" sz="24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342900" indent="-342900">
              <a:lnSpc>
                <a:spcPct val="114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Positive economic impact for the town</a:t>
            </a:r>
            <a:endParaRPr lang="en-US" sz="24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342900" indent="-342900">
              <a:lnSpc>
                <a:spcPct val="114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Learning opportunities</a:t>
            </a:r>
            <a:endParaRPr lang="en-US" sz="24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37" name="Picture 36" descr="Macintosh HD:Users:lex:Desktop:GBGA logo sm.png">
            <a:extLst>
              <a:ext uri="{FF2B5EF4-FFF2-40B4-BE49-F238E27FC236}">
                <a16:creationId xmlns="" xmlns:a16="http://schemas.microsoft.com/office/drawing/2014/main" id="{395A7136-B01A-904C-9A4C-0542CE6D201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8870" y="6062297"/>
            <a:ext cx="725170" cy="4248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Picture 37" descr="N:\Regional Alliances\WAGA\WAGA Logo  Tag1 (2).jpg">
            <a:extLst>
              <a:ext uri="{FF2B5EF4-FFF2-40B4-BE49-F238E27FC236}">
                <a16:creationId xmlns="" xmlns:a16="http://schemas.microsoft.com/office/drawing/2014/main" id="{E3DD4654-763B-9047-8D9D-6E78D6293D2F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9747" y="6055313"/>
            <a:ext cx="756920" cy="499110"/>
          </a:xfrm>
          <a:prstGeom prst="rect">
            <a:avLst/>
          </a:prstGeom>
          <a:noFill/>
        </p:spPr>
      </p:pic>
      <p:pic>
        <p:nvPicPr>
          <p:cNvPr id="39" name="Picture 38" descr="N:\Regional Alliances\SECCCA\logo small.png">
            <a:extLst>
              <a:ext uri="{FF2B5EF4-FFF2-40B4-BE49-F238E27FC236}">
                <a16:creationId xmlns="" xmlns:a16="http://schemas.microsoft.com/office/drawing/2014/main" id="{FACEF23E-FD23-8445-BF54-8D9A4346F9C9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60400" y="6075950"/>
            <a:ext cx="80264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39" descr="N:\Regional Alliances\GCCN\GCCN Logo small.png">
            <a:extLst>
              <a:ext uri="{FF2B5EF4-FFF2-40B4-BE49-F238E27FC236}">
                <a16:creationId xmlns="" xmlns:a16="http://schemas.microsoft.com/office/drawing/2014/main" id="{42E204E8-0BCB-984C-8E9A-4072F06DBAC3}"/>
              </a:ext>
            </a:extLst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86774" y="6177550"/>
            <a:ext cx="818515" cy="233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40" descr="N:\Regional Alliances\NAGA\naga logo 2.png">
            <a:extLst>
              <a:ext uri="{FF2B5EF4-FFF2-40B4-BE49-F238E27FC236}">
                <a16:creationId xmlns="" xmlns:a16="http://schemas.microsoft.com/office/drawing/2014/main" id="{EB6BED93-394E-0F43-9518-4C52E4EE337A}"/>
              </a:ext>
            </a:extLst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33797" y="5982605"/>
            <a:ext cx="586740" cy="582295"/>
          </a:xfrm>
          <a:prstGeom prst="rect">
            <a:avLst/>
          </a:prstGeom>
          <a:noFill/>
        </p:spPr>
      </p:pic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BE0990CE-D45B-744B-B971-9A795C50B3F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84029" y="5950538"/>
            <a:ext cx="3730171" cy="70118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26CED719-25CC-42E2-867D-CD55111198A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9455" y="1241932"/>
            <a:ext cx="3261725" cy="244629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58A0D2CD-3A0A-4417-8F81-F5678EB46A6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9454" y="3579400"/>
            <a:ext cx="3261725" cy="247591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88B5EAA0-3806-F644-B752-573DECE957D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473" y="6077527"/>
            <a:ext cx="1026031" cy="4095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9FE00747-07BF-ED45-BB1C-117E0552E12F}"/>
              </a:ext>
            </a:extLst>
          </p:cNvPr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36572" y="6020546"/>
            <a:ext cx="782955" cy="508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70707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Macintosh HD:Users:lex:Desktop:GBGA logo sm.png">
            <a:extLst>
              <a:ext uri="{FF2B5EF4-FFF2-40B4-BE49-F238E27FC236}">
                <a16:creationId xmlns="" xmlns:a16="http://schemas.microsoft.com/office/drawing/2014/main" id="{AD1A0149-81EF-D645-BC1A-74F5D7E9C30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8870" y="6062297"/>
            <a:ext cx="725170" cy="4248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Picture 26" descr="N:\Regional Alliances\WAGA\WAGA Logo  Tag1 (2).jpg">
            <a:extLst>
              <a:ext uri="{FF2B5EF4-FFF2-40B4-BE49-F238E27FC236}">
                <a16:creationId xmlns="" xmlns:a16="http://schemas.microsoft.com/office/drawing/2014/main" id="{5ADEC286-97AC-934B-A871-AC90A241D335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9747" y="6055313"/>
            <a:ext cx="756920" cy="499110"/>
          </a:xfrm>
          <a:prstGeom prst="rect">
            <a:avLst/>
          </a:prstGeom>
          <a:noFill/>
        </p:spPr>
      </p:pic>
      <p:pic>
        <p:nvPicPr>
          <p:cNvPr id="28" name="Picture 27" descr="N:\Regional Alliances\SECCCA\logo small.png">
            <a:extLst>
              <a:ext uri="{FF2B5EF4-FFF2-40B4-BE49-F238E27FC236}">
                <a16:creationId xmlns="" xmlns:a16="http://schemas.microsoft.com/office/drawing/2014/main" id="{06A35CC5-BF0C-8D47-BF44-499A606F0C76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60400" y="6075950"/>
            <a:ext cx="80264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28" descr="N:\Regional Alliances\GCCN\GCCN Logo small.png">
            <a:extLst>
              <a:ext uri="{FF2B5EF4-FFF2-40B4-BE49-F238E27FC236}">
                <a16:creationId xmlns="" xmlns:a16="http://schemas.microsoft.com/office/drawing/2014/main" id="{F7D6E740-4164-B84A-847A-72541DFA7283}"/>
              </a:ext>
            </a:extLst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86774" y="6177550"/>
            <a:ext cx="818515" cy="233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29" descr="N:\Regional Alliances\NAGA\naga logo 2.png">
            <a:extLst>
              <a:ext uri="{FF2B5EF4-FFF2-40B4-BE49-F238E27FC236}">
                <a16:creationId xmlns="" xmlns:a16="http://schemas.microsoft.com/office/drawing/2014/main" id="{E993F651-50C1-0E4C-87A5-745919F84182}"/>
              </a:ext>
            </a:extLst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33797" y="5982605"/>
            <a:ext cx="586740" cy="582295"/>
          </a:xfrm>
          <a:prstGeom prst="rect">
            <a:avLst/>
          </a:prstGeom>
          <a:noFill/>
        </p:spPr>
      </p:pic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8F3BF756-0095-5D41-A9F7-3D81EEE823C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84029" y="5950538"/>
            <a:ext cx="3730171" cy="70118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71E54A8F-D99E-4A72-BA14-5E7EA2F5FE9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418" y="3084915"/>
            <a:ext cx="8557929" cy="202687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3B4FCF12-409D-B54F-9222-C76C8503E481}"/>
              </a:ext>
            </a:extLst>
          </p:cNvPr>
          <p:cNvSpPr txBox="1"/>
          <p:nvPr/>
        </p:nvSpPr>
        <p:spPr>
          <a:xfrm>
            <a:off x="1277665" y="1110343"/>
            <a:ext cx="88714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Goulburn</a:t>
            </a:r>
            <a:r>
              <a:rPr lang="en-US" sz="2800" dirty="0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Broken Greenhouse Alliance – www.gbga.com.au</a:t>
            </a:r>
          </a:p>
          <a:p>
            <a:pPr algn="ctr"/>
            <a:endParaRPr lang="en-US" sz="28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algn="ctr"/>
            <a:r>
              <a:rPr lang="en-US" sz="2400" dirty="0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Our communities actively responding to climate change to help build a positive future</a:t>
            </a:r>
            <a:endParaRPr lang="en-US" sz="24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88B5EAA0-3806-F644-B752-573DECE957D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473" y="6077527"/>
            <a:ext cx="1026031" cy="4095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9FE00747-07BF-ED45-BB1C-117E0552E12F}"/>
              </a:ext>
            </a:extLst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36572" y="6020546"/>
            <a:ext cx="782955" cy="508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945292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444</Words>
  <Application>Microsoft Office PowerPoint</Application>
  <PresentationFormat>Widescreen</PresentationFormat>
  <Paragraphs>53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Helvetica Neue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Meiklejohn</dc:creator>
  <cp:lastModifiedBy>Katrina Dunn</cp:lastModifiedBy>
  <cp:revision>18</cp:revision>
  <dcterms:created xsi:type="dcterms:W3CDTF">2018-03-21T05:44:18Z</dcterms:created>
  <dcterms:modified xsi:type="dcterms:W3CDTF">2018-07-18T01:35:40Z</dcterms:modified>
</cp:coreProperties>
</file>