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66" r:id="rId4"/>
    <p:sldId id="265" r:id="rId5"/>
    <p:sldId id="264" r:id="rId6"/>
    <p:sldId id="263"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6" autoAdjust="0"/>
    <p:restoredTop sz="61916" autoAdjust="0"/>
  </p:normalViewPr>
  <p:slideViewPr>
    <p:cSldViewPr snapToGrid="0" snapToObjects="1">
      <p:cViewPr varScale="1">
        <p:scale>
          <a:sx n="64" d="100"/>
          <a:sy n="64" d="100"/>
        </p:scale>
        <p:origin x="1488" y="6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96114-D4BC-4111-BA07-41AC8B5CFC7B}" type="datetimeFigureOut">
              <a:rPr lang="en-AU" smtClean="0"/>
              <a:t>18/07/2018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301F4-9893-4312-B38D-E5464DFC54E6}" type="slidenum">
              <a:rPr lang="en-AU" smtClean="0"/>
              <a:t>‹#›</a:t>
            </a:fld>
            <a:endParaRPr lang="en-AU"/>
          </a:p>
        </p:txBody>
      </p:sp>
    </p:spTree>
    <p:extLst>
      <p:ext uri="{BB962C8B-B14F-4D97-AF65-F5344CB8AC3E}">
        <p14:creationId xmlns:p14="http://schemas.microsoft.com/office/powerpoint/2010/main" val="10563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other strategic directions</a:t>
            </a:r>
            <a:r>
              <a:rPr lang="en-AU" baseline="0" dirty="0"/>
              <a:t> include:</a:t>
            </a:r>
          </a:p>
          <a:p>
            <a:pPr marL="171450" indent="-171450">
              <a:buFont typeface="Wingdings" panose="05000000000000000000" pitchFamily="2" charset="2"/>
              <a:buChar char="Ø"/>
            </a:pPr>
            <a:r>
              <a:rPr lang="en-AU" baseline="0" dirty="0"/>
              <a:t>Education to facilitate change</a:t>
            </a:r>
          </a:p>
          <a:p>
            <a:pPr marL="171450" indent="-171450">
              <a:buFont typeface="Wingdings" panose="05000000000000000000" pitchFamily="2" charset="2"/>
              <a:buChar char="Ø"/>
            </a:pPr>
            <a:r>
              <a:rPr lang="en-AU" baseline="0" dirty="0"/>
              <a:t>Streamlined governance and strong leadership</a:t>
            </a:r>
          </a:p>
          <a:p>
            <a:pPr marL="0" indent="0">
              <a:buFont typeface="Wingdings" panose="05000000000000000000" pitchFamily="2" charset="2"/>
              <a:buNone/>
            </a:pPr>
            <a:endParaRPr lang="en-AU" baseline="0" dirty="0"/>
          </a:p>
          <a:p>
            <a:pPr marL="0" marR="0" lvl="0" indent="0" algn="l" defTabSz="914400" rtl="0" eaLnBrk="1" fontAlgn="auto" latinLnBrk="0" hangingPunct="1">
              <a:lnSpc>
                <a:spcPct val="114000"/>
              </a:lnSpc>
              <a:spcBef>
                <a:spcPts val="0"/>
              </a:spcBef>
              <a:spcAft>
                <a:spcPts val="0"/>
              </a:spcAft>
              <a:buClrTx/>
              <a:buSzTx/>
              <a:buFontTx/>
              <a:buNone/>
              <a:tabLst/>
              <a:defRPr/>
            </a:pPr>
            <a:r>
              <a:rPr lang="en-AU" baseline="0" dirty="0"/>
              <a:t>Under - </a:t>
            </a:r>
            <a:r>
              <a:rPr lang="en-US" sz="1200" dirty="0">
                <a:latin typeface="Helvetica Neue" panose="02000503000000020004" pitchFamily="2" charset="0"/>
                <a:ea typeface="Helvetica Neue" panose="02000503000000020004" pitchFamily="2" charset="0"/>
                <a:cs typeface="Helvetica Neue" panose="02000503000000020004" pitchFamily="2" charset="0"/>
              </a:rPr>
              <a:t>Environmental, human &amp; animal health and amenity management: Organic waste management framework - </a:t>
            </a:r>
            <a:r>
              <a:rPr lang="en-AU" dirty="0"/>
              <a:t>Waste</a:t>
            </a:r>
            <a:r>
              <a:rPr lang="en-AU" baseline="0" dirty="0"/>
              <a:t> to Land project currently led by the EPA which will in the longer term ensure regulatory certainty around application of recovered organic residues to land. This incorporates sample testing of substrates such as composts and digestate amongst others to establish nutrient properties and potential contaminants to be managed through re-processing methods. </a:t>
            </a:r>
            <a:r>
              <a:rPr lang="en-AU" sz="1200" kern="1200" dirty="0">
                <a:solidFill>
                  <a:schemeClr val="tx1"/>
                </a:solidFill>
                <a:effectLst/>
                <a:latin typeface="+mn-lt"/>
                <a:ea typeface="+mn-ea"/>
                <a:cs typeface="+mn-cs"/>
              </a:rPr>
              <a:t>Biosecurity Risk Assessment</a:t>
            </a:r>
            <a:endParaRPr lang="en-AU" baseline="0" dirty="0"/>
          </a:p>
          <a:p>
            <a:pPr marL="0" marR="0" lvl="0" indent="0" algn="l" defTabSz="914400" rtl="0" eaLnBrk="1" fontAlgn="auto" latinLnBrk="0" hangingPunct="1">
              <a:lnSpc>
                <a:spcPct val="114000"/>
              </a:lnSpc>
              <a:spcBef>
                <a:spcPts val="0"/>
              </a:spcBef>
              <a:spcAft>
                <a:spcPts val="0"/>
              </a:spcAft>
              <a:buClrTx/>
              <a:buSzTx/>
              <a:buFontTx/>
              <a:buNone/>
              <a:tabLst/>
              <a:defRPr/>
            </a:pP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dirty="0">
                <a:latin typeface="Helvetica Neue" panose="02000503000000020004" pitchFamily="2" charset="0"/>
                <a:ea typeface="Helvetica Neue" panose="02000503000000020004" pitchFamily="2" charset="0"/>
                <a:cs typeface="Helvetica Neue" panose="02000503000000020004" pitchFamily="2" charset="0"/>
              </a:rPr>
              <a:t>Under - Sustainable markets: </a:t>
            </a:r>
            <a:r>
              <a:rPr lang="en-AU" sz="1200" dirty="0">
                <a:latin typeface="Helvetica Neue" panose="02000503000000020004" pitchFamily="2" charset="0"/>
                <a:ea typeface="Helvetica Neue" panose="02000503000000020004" pitchFamily="2" charset="0"/>
                <a:cs typeface="Helvetica Neue" panose="02000503000000020004" pitchFamily="2" charset="0"/>
              </a:rPr>
              <a:t>Demonstration projects, education programs, industry guides and </a:t>
            </a:r>
            <a:r>
              <a:rPr lang="en-AU" sz="1200" kern="1200" dirty="0">
                <a:solidFill>
                  <a:schemeClr val="tx1"/>
                </a:solidFill>
                <a:effectLst/>
                <a:latin typeface="+mn-lt"/>
                <a:ea typeface="+mn-ea"/>
                <a:cs typeface="+mn-cs"/>
              </a:rPr>
              <a:t>SV’s social and market research project focusses on agriculture as a key market opportunity for the RO industry, understanding the propensity of farm sectors to adopt the application of compost as an supplementary to alternative approach to soil management is the key driver to this project. </a:t>
            </a:r>
          </a:p>
          <a:p>
            <a:pPr marL="0" marR="0" lvl="0" indent="0" algn="l" defTabSz="914400" rtl="0" eaLnBrk="1" fontAlgn="auto" latinLnBrk="0" hangingPunct="1">
              <a:lnSpc>
                <a:spcPct val="114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14000"/>
              </a:lnSpc>
              <a:spcBef>
                <a:spcPts val="0"/>
              </a:spcBef>
              <a:spcAft>
                <a:spcPts val="0"/>
              </a:spcAft>
              <a:buClrTx/>
              <a:buSzTx/>
              <a:buFontTx/>
              <a:buNone/>
              <a:tabLst/>
              <a:defRPr/>
            </a:pPr>
            <a:r>
              <a:rPr lang="en-AU" sz="1200" kern="1200" dirty="0">
                <a:solidFill>
                  <a:schemeClr val="tx1"/>
                </a:solidFill>
                <a:effectLst/>
                <a:latin typeface="+mn-lt"/>
                <a:ea typeface="+mn-ea"/>
                <a:cs typeface="+mn-cs"/>
              </a:rPr>
              <a:t>Demonstration projects, education programs, industry guides to support implementation of a quality management approach for the compost sector that improves market confidence in RO products: Demo</a:t>
            </a:r>
            <a:r>
              <a:rPr lang="en-AU" sz="1200" kern="1200" baseline="0" dirty="0">
                <a:solidFill>
                  <a:schemeClr val="tx1"/>
                </a:solidFill>
                <a:effectLst/>
                <a:latin typeface="+mn-lt"/>
                <a:ea typeface="+mn-ea"/>
                <a:cs typeface="+mn-cs"/>
              </a:rPr>
              <a:t> at Stanhope with an existing re-processor; Social Research on farmers perceptions of RO compost – lack of knowledge of their benefits and existing practices lead to a lack of a want change.  Thus the demonstration project and creating guides,</a:t>
            </a:r>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14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AU" sz="1200" kern="1200" dirty="0">
                <a:solidFill>
                  <a:schemeClr val="tx1"/>
                </a:solidFill>
                <a:effectLst/>
                <a:latin typeface="+mn-lt"/>
                <a:ea typeface="+mn-ea"/>
                <a:cs typeface="+mn-cs"/>
              </a:rPr>
              <a:t>Leverage existing assets</a:t>
            </a:r>
            <a:r>
              <a:rPr lang="en-AU" sz="1200" kern="1200" baseline="0" dirty="0">
                <a:solidFill>
                  <a:schemeClr val="tx1"/>
                </a:solidFill>
                <a:effectLst/>
                <a:latin typeface="+mn-lt"/>
                <a:ea typeface="+mn-ea"/>
                <a:cs typeface="+mn-cs"/>
              </a:rPr>
              <a:t> – the Australian Biomass for Bioenergy Assessment project. </a:t>
            </a:r>
          </a:p>
          <a:p>
            <a:pPr marL="0" marR="0" lvl="0" indent="0" algn="l" defTabSz="914400" rtl="0" eaLnBrk="1" fontAlgn="auto" latinLnBrk="0" hangingPunct="1">
              <a:lnSpc>
                <a:spcPct val="114000"/>
              </a:lnSpc>
              <a:spcBef>
                <a:spcPts val="0"/>
              </a:spcBef>
              <a:spcAft>
                <a:spcPts val="0"/>
              </a:spcAft>
              <a:buClrTx/>
              <a:buSzTx/>
              <a:buFontTx/>
              <a:buNone/>
              <a:tabLst/>
              <a:defRPr/>
            </a:pPr>
            <a:endParaRPr lang="en-AU"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AU" sz="1200" kern="1200" baseline="0" dirty="0">
                <a:solidFill>
                  <a:schemeClr val="tx1"/>
                </a:solidFill>
                <a:effectLst/>
                <a:latin typeface="+mn-lt"/>
                <a:ea typeface="+mn-ea"/>
                <a:cs typeface="+mn-cs"/>
              </a:rPr>
              <a:t>Identify future needs - Industry guides = RR tech guide and guide to biological recovery of organics; </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14000"/>
              </a:lnSpc>
              <a:spcBef>
                <a:spcPts val="500"/>
              </a:spcBef>
              <a:spcAft>
                <a:spcPts val="500"/>
              </a:spcAft>
              <a:buFont typeface="Arial" panose="020B0604020202020204" pitchFamily="34" charset="0"/>
              <a:buNone/>
            </a:pPr>
            <a:endParaRPr lang="en-AU" baseline="0" dirty="0"/>
          </a:p>
          <a:p>
            <a:pPr marL="0" indent="0">
              <a:lnSpc>
                <a:spcPct val="114000"/>
              </a:lnSpc>
              <a:spcBef>
                <a:spcPts val="500"/>
              </a:spcBef>
              <a:spcAft>
                <a:spcPts val="500"/>
              </a:spcAft>
              <a:buFont typeface="Arial" panose="020B0604020202020204" pitchFamily="34" charset="0"/>
              <a:buNone/>
            </a:pPr>
            <a:r>
              <a:rPr lang="en-AU" baseline="0" dirty="0"/>
              <a:t>Building collective knowledge point - </a:t>
            </a:r>
            <a:r>
              <a:rPr lang="en-US" sz="1200" dirty="0">
                <a:latin typeface="Helvetica Neue" panose="02000503000000020004" pitchFamily="2" charset="0"/>
                <a:ea typeface="Helvetica Neue" panose="02000503000000020004" pitchFamily="2" charset="0"/>
                <a:cs typeface="Helvetica Neue" panose="02000503000000020004" pitchFamily="2" charset="0"/>
              </a:rPr>
              <a:t>Guide to Biological Recovery of Organics</a:t>
            </a:r>
          </a:p>
          <a:p>
            <a:pPr marL="342900" indent="-342900">
              <a:lnSpc>
                <a:spcPct val="114000"/>
              </a:lnSpc>
              <a:spcBef>
                <a:spcPts val="500"/>
              </a:spcBef>
              <a:spcAft>
                <a:spcPts val="500"/>
              </a:spcAft>
              <a:buFont typeface="Arial" panose="020B0604020202020204" pitchFamily="34" charset="0"/>
              <a:buChar char="•"/>
            </a:pPr>
            <a:r>
              <a:rPr lang="en-US" sz="1200" dirty="0">
                <a:latin typeface="Helvetica Neue" panose="02000503000000020004" pitchFamily="2" charset="0"/>
                <a:ea typeface="Helvetica Neue" panose="02000503000000020004" pitchFamily="2" charset="0"/>
                <a:cs typeface="Helvetica Neue" panose="02000503000000020004" pitchFamily="2" charset="0"/>
              </a:rPr>
              <a:t>Guide to organic waste collection</a:t>
            </a:r>
          </a:p>
          <a:p>
            <a:pPr marL="342900" indent="-342900">
              <a:lnSpc>
                <a:spcPct val="114000"/>
              </a:lnSpc>
              <a:spcBef>
                <a:spcPts val="500"/>
              </a:spcBef>
              <a:spcAft>
                <a:spcPts val="500"/>
              </a:spcAft>
              <a:buFont typeface="Arial" panose="020B0604020202020204" pitchFamily="34" charset="0"/>
              <a:buChar char="•"/>
            </a:pPr>
            <a:r>
              <a:rPr lang="en-US" sz="1200" dirty="0">
                <a:latin typeface="Helvetica Neue" panose="02000503000000020004" pitchFamily="2" charset="0"/>
                <a:ea typeface="Helvetica Neue" panose="02000503000000020004" pitchFamily="2" charset="0"/>
                <a:cs typeface="Helvetica Neue" panose="02000503000000020004" pitchFamily="2" charset="0"/>
              </a:rPr>
              <a:t>Mechanisms for ‘buy-back’ options in contracts</a:t>
            </a:r>
          </a:p>
          <a:p>
            <a:endParaRPr lang="en-AU" baseline="0" dirty="0"/>
          </a:p>
        </p:txBody>
      </p:sp>
      <p:sp>
        <p:nvSpPr>
          <p:cNvPr id="4" name="Slide Number Placeholder 3"/>
          <p:cNvSpPr>
            <a:spLocks noGrp="1"/>
          </p:cNvSpPr>
          <p:nvPr>
            <p:ph type="sldNum" sz="quarter" idx="10"/>
          </p:nvPr>
        </p:nvSpPr>
        <p:spPr/>
        <p:txBody>
          <a:bodyPr/>
          <a:lstStyle/>
          <a:p>
            <a:fld id="{B13301F4-9893-4312-B38D-E5464DFC54E6}" type="slidenum">
              <a:rPr lang="en-AU" smtClean="0"/>
              <a:t>2</a:t>
            </a:fld>
            <a:endParaRPr lang="en-AU"/>
          </a:p>
        </p:txBody>
      </p:sp>
    </p:spTree>
    <p:extLst>
      <p:ext uri="{BB962C8B-B14F-4D97-AF65-F5344CB8AC3E}">
        <p14:creationId xmlns:p14="http://schemas.microsoft.com/office/powerpoint/2010/main" val="31269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Western Region Water Corporation will receive $802,784 to collect organic waste material and generate energy </a:t>
            </a:r>
          </a:p>
          <a:p>
            <a:r>
              <a:rPr lang="en-AU" dirty="0"/>
              <a:t> East Gippsland Region Water Corporation will receive $209,765 to enhance an existing bio-digester to process septic tank waste, food waste, fats, oils and greases </a:t>
            </a:r>
          </a:p>
          <a:p>
            <a:r>
              <a:rPr lang="en-AU" dirty="0"/>
              <a:t> Nestle Australia will receive $182,510 to create a system where organic waste from starch based soft confectionery is used for bioenergy </a:t>
            </a:r>
          </a:p>
          <a:p>
            <a:r>
              <a:rPr lang="en-AU" dirty="0"/>
              <a:t> Resource Resolution will receive $900,000 to help it build an anaerobic digester to divert local commercial food waste and other organics from landfill.</a:t>
            </a:r>
          </a:p>
          <a:p>
            <a:r>
              <a:rPr lang="en-AU" dirty="0"/>
              <a:t>To be c</a:t>
            </a:r>
            <a:r>
              <a:rPr lang="en-AU" sz="1200" kern="1200" dirty="0">
                <a:solidFill>
                  <a:schemeClr val="tx1"/>
                </a:solidFill>
                <a:effectLst/>
                <a:latin typeface="+mn-lt"/>
                <a:ea typeface="+mn-ea"/>
                <a:cs typeface="+mn-cs"/>
              </a:rPr>
              <a:t>ommissioned end of 2019.</a:t>
            </a:r>
          </a:p>
          <a:p>
            <a:pPr lvl="0"/>
            <a:r>
              <a:rPr lang="en-AU" sz="1200" kern="1200" dirty="0">
                <a:solidFill>
                  <a:schemeClr val="tx1"/>
                </a:solidFill>
                <a:effectLst/>
                <a:latin typeface="+mn-lt"/>
                <a:ea typeface="+mn-ea"/>
                <a:cs typeface="+mn-cs"/>
              </a:rPr>
              <a:t>2.5 MW total</a:t>
            </a:r>
            <a:endParaRPr lang="en-AU" sz="1200" kern="1200" baseline="0" dirty="0">
              <a:solidFill>
                <a:schemeClr val="tx1"/>
              </a:solidFill>
              <a:effectLst/>
              <a:latin typeface="+mn-lt"/>
              <a:ea typeface="+mn-ea"/>
              <a:cs typeface="+mn-cs"/>
            </a:endParaRPr>
          </a:p>
          <a:p>
            <a:pPr lvl="0"/>
            <a:endParaRPr lang="en-AU" sz="1200" kern="1200" baseline="0" dirty="0">
              <a:solidFill>
                <a:schemeClr val="tx1"/>
              </a:solidFill>
              <a:effectLst/>
              <a:latin typeface="+mn-lt"/>
              <a:ea typeface="+mn-ea"/>
              <a:cs typeface="+mn-cs"/>
            </a:endParaRPr>
          </a:p>
          <a:p>
            <a:pPr lvl="0"/>
            <a:endParaRPr lang="en-AU" sz="9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B13301F4-9893-4312-B38D-E5464DFC54E6}" type="slidenum">
              <a:rPr lang="en-AU" smtClean="0"/>
              <a:t>3</a:t>
            </a:fld>
            <a:endParaRPr lang="en-AU"/>
          </a:p>
        </p:txBody>
      </p:sp>
    </p:spTree>
    <p:extLst>
      <p:ext uri="{BB962C8B-B14F-4D97-AF65-F5344CB8AC3E}">
        <p14:creationId xmlns:p14="http://schemas.microsoft.com/office/powerpoint/2010/main" val="384978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a:solidFill>
                  <a:schemeClr val="tx1"/>
                </a:solidFill>
                <a:latin typeface="+mn-lt"/>
                <a:ea typeface="+mn-ea"/>
                <a:cs typeface="+mn-cs"/>
              </a:rPr>
              <a:t>A Framework for Greater Consistency in Kerbside Recycling in Victoria </a:t>
            </a:r>
            <a:endParaRPr lang="en-AU" sz="1200" b="0" i="0" u="none" strike="noStrike" kern="1200" baseline="0" dirty="0">
              <a:solidFill>
                <a:schemeClr val="tx1"/>
              </a:solidFill>
              <a:latin typeface="+mn-lt"/>
              <a:ea typeface="+mn-ea"/>
              <a:cs typeface="+mn-cs"/>
            </a:endParaRPr>
          </a:p>
          <a:p>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p>
            <a:r>
              <a:rPr lang="en-AU" sz="1200" kern="1200" dirty="0">
                <a:solidFill>
                  <a:schemeClr val="tx1"/>
                </a:solidFill>
                <a:effectLst/>
                <a:latin typeface="+mn-lt"/>
                <a:ea typeface="+mn-ea"/>
                <a:cs typeface="+mn-cs"/>
              </a:rPr>
              <a:t>‘Optimising Kerbside Collection Systems’ offers the opportunity to increase recycling, improve the quality of recycled materials and reduce contamination through a more consistent approach to how we recycle. It is based on three approaches; households to recycle the same core set of materials, consistent bin configurations, and consistent bin colours.</a:t>
            </a:r>
          </a:p>
          <a:p>
            <a:r>
              <a:rPr lang="en-AU" sz="1200" kern="1200" dirty="0">
                <a:solidFill>
                  <a:schemeClr val="tx1"/>
                </a:solidFill>
                <a:effectLst/>
                <a:latin typeface="+mn-lt"/>
                <a:ea typeface="+mn-ea"/>
                <a:cs typeface="+mn-cs"/>
              </a:rPr>
              <a:t>To support the framework, a guide to preferred service standards for kerbside recycling in Victoria, and recycling guidelines have also been developed. These provide a clear and consistent direction for local government in relation to kerbside recycling service standards and performance outcomes, and are supported by key stakeholders from across the sector.’</a:t>
            </a:r>
          </a:p>
        </p:txBody>
      </p:sp>
      <p:sp>
        <p:nvSpPr>
          <p:cNvPr id="4" name="Slide Number Placeholder 3"/>
          <p:cNvSpPr>
            <a:spLocks noGrp="1"/>
          </p:cNvSpPr>
          <p:nvPr>
            <p:ph type="sldNum" sz="quarter" idx="10"/>
          </p:nvPr>
        </p:nvSpPr>
        <p:spPr/>
        <p:txBody>
          <a:bodyPr/>
          <a:lstStyle/>
          <a:p>
            <a:fld id="{B13301F4-9893-4312-B38D-E5464DFC54E6}" type="slidenum">
              <a:rPr lang="en-AU" smtClean="0"/>
              <a:t>4</a:t>
            </a:fld>
            <a:endParaRPr lang="en-AU"/>
          </a:p>
        </p:txBody>
      </p:sp>
    </p:spTree>
    <p:extLst>
      <p:ext uri="{BB962C8B-B14F-4D97-AF65-F5344CB8AC3E}">
        <p14:creationId xmlns:p14="http://schemas.microsoft.com/office/powerpoint/2010/main" val="318972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The Goulburn Valley WRRG’s pledge to deliver infrastructure to at least 25,000 households in the Goulburn Valley and divert over 7300 tonnes has been achieved. Over 30,000 tenements now have access to a FOGO kerbside service supplied with a kitchen caddy, and approximately 12,000 tonnes have been processed annually. The figures also indicate over 3,500 tonnes were directly diverted from landfill in the last financial year. </a:t>
            </a: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Moira is consistently under .5% contamination. This achievement speaks volumes of their management in the kerbside contract. Implementing a FOGO service was frowned upon across industry professional, with concerns the acceptance of food would lead to higher contamination. </a:t>
            </a:r>
          </a:p>
          <a:p>
            <a:r>
              <a:rPr lang="en-AU" sz="1200" b="0" i="0" u="none" strike="noStrike" kern="1200" baseline="0" dirty="0">
                <a:solidFill>
                  <a:schemeClr val="tx1"/>
                </a:solidFill>
                <a:latin typeface="+mn-lt"/>
                <a:ea typeface="+mn-ea"/>
                <a:cs typeface="+mn-cs"/>
              </a:rPr>
              <a:t> The councils strong relationship with their contractor has proven be a strong driver in maintain low contamination and high presentation rates. </a:t>
            </a:r>
          </a:p>
          <a:p>
            <a:r>
              <a:rPr lang="en-AU" sz="1200" b="0" i="0" u="none" strike="noStrike" kern="1200" baseline="0" dirty="0">
                <a:solidFill>
                  <a:schemeClr val="tx1"/>
                </a:solidFill>
                <a:latin typeface="+mn-lt"/>
                <a:ea typeface="+mn-ea"/>
                <a:cs typeface="+mn-cs"/>
              </a:rPr>
              <a:t> Their pioneering work in FOGO earned them a Premier’s Sustainability Award and a finalist in the Banksia Award. </a:t>
            </a:r>
          </a:p>
          <a:p>
            <a:r>
              <a:rPr lang="en-AU" sz="1200" b="0" i="0" u="none" strike="noStrike" kern="1200" baseline="0" dirty="0">
                <a:solidFill>
                  <a:schemeClr val="tx1"/>
                </a:solidFill>
                <a:latin typeface="+mn-lt"/>
                <a:ea typeface="+mn-ea"/>
                <a:cs typeface="+mn-cs"/>
              </a:rPr>
              <a:t> Council’s use of B2E with ongoing competitions and media releases help reinforce their message. </a:t>
            </a: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 Strathbogie is currently diverting 47% from landfill post FOGO. This figure is leading the region and would be also a front runner in the state. </a:t>
            </a:r>
          </a:p>
          <a:p>
            <a:r>
              <a:rPr lang="en-AU" sz="1200" b="0" i="0" u="none" strike="noStrike" kern="1200" baseline="0" dirty="0">
                <a:solidFill>
                  <a:schemeClr val="tx1"/>
                </a:solidFill>
                <a:latin typeface="+mn-lt"/>
                <a:ea typeface="+mn-ea"/>
                <a:cs typeface="+mn-cs"/>
              </a:rPr>
              <a:t> Of the three kerbside streams collected, waste to landfill now contributes the lowest in terms of tonnages (some 270 tonnes less than organics and 45 tonnes less than recycling). </a:t>
            </a: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Shepparton Council’s introduction to FOGO has also provided them the opportunity to increase their kerbside service to well over 20,000 tenements. </a:t>
            </a:r>
          </a:p>
          <a:p>
            <a:r>
              <a:rPr lang="en-AU" sz="1200" b="0" i="0" u="none" strike="noStrike" kern="1200" baseline="0" dirty="0">
                <a:solidFill>
                  <a:schemeClr val="tx1"/>
                </a:solidFill>
                <a:latin typeface="+mn-lt"/>
                <a:ea typeface="+mn-ea"/>
                <a:cs typeface="+mn-cs"/>
              </a:rPr>
              <a:t> The council’s FOGO service makes up the lion’s share of the annual tonnages with over 7,500 tonnes being processed. </a:t>
            </a: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The myths around contamination will increase with food acceptance, weekly FOGO kerbside collections not working and claims that corn starch bags don’t breakdown in the composting process have all been dispelled through the project. The operational and contractual learnings from the participating councils have been of the greatest value in advising and guiding other councils around the opportunities and traps when introducing a FOGO service. </a:t>
            </a:r>
          </a:p>
          <a:p>
            <a:endParaRPr lang="en-AU" sz="1200" b="0" i="0" u="none" strike="noStrike" kern="1200" baseline="0" dirty="0">
              <a:solidFill>
                <a:schemeClr val="tx1"/>
              </a:solidFill>
              <a:latin typeface="+mn-lt"/>
              <a:ea typeface="+mn-ea"/>
              <a:cs typeface="+mn-cs"/>
            </a:endParaRPr>
          </a:p>
          <a:p>
            <a:r>
              <a:rPr lang="en-AU" sz="1200" kern="1200" dirty="0">
                <a:solidFill>
                  <a:schemeClr val="tx1"/>
                </a:solidFill>
                <a:effectLst/>
                <a:latin typeface="+mn-lt"/>
                <a:ea typeface="+mn-ea"/>
                <a:cs typeface="+mn-cs"/>
              </a:rPr>
              <a:t>Campaspe will also be introducing FOGO in 2020</a:t>
            </a:r>
            <a:endParaRPr lang="en-AU" sz="1200" b="0" i="0" u="none" strike="noStrike" kern="1200" baseline="0" dirty="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B13301F4-9893-4312-B38D-E5464DFC54E6}" type="slidenum">
              <a:rPr lang="en-AU" smtClean="0"/>
              <a:t>5</a:t>
            </a:fld>
            <a:endParaRPr lang="en-AU"/>
          </a:p>
        </p:txBody>
      </p:sp>
    </p:spTree>
    <p:extLst>
      <p:ext uri="{BB962C8B-B14F-4D97-AF65-F5344CB8AC3E}">
        <p14:creationId xmlns:p14="http://schemas.microsoft.com/office/powerpoint/2010/main" val="287144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$2.5 million</a:t>
            </a:r>
            <a:r>
              <a:rPr lang="en-AU" baseline="0" dirty="0"/>
              <a:t> program commenced in 2012 which resulted in the following high level benefits:</a:t>
            </a:r>
          </a:p>
          <a:p>
            <a:endParaRPr lang="en-AU" baseline="0" dirty="0"/>
          </a:p>
          <a:p>
            <a:pPr lvl="0"/>
            <a:r>
              <a:rPr lang="en-AU" sz="1200" kern="1200" dirty="0">
                <a:solidFill>
                  <a:schemeClr val="tx1"/>
                </a:solidFill>
                <a:effectLst/>
                <a:latin typeface="+mn-lt"/>
                <a:ea typeface="+mn-ea"/>
                <a:cs typeface="+mn-cs"/>
              </a:rPr>
              <a:t>74,570 Victorian households now have ongoing kerbside collection services for food and/or garden organics</a:t>
            </a:r>
          </a:p>
          <a:p>
            <a:pPr lvl="0"/>
            <a:r>
              <a:rPr lang="en-AU" sz="1200" kern="1200" dirty="0">
                <a:solidFill>
                  <a:schemeClr val="tx1"/>
                </a:solidFill>
                <a:effectLst/>
                <a:latin typeface="+mn-lt"/>
                <a:ea typeface="+mn-ea"/>
                <a:cs typeface="+mn-cs"/>
              </a:rPr>
              <a:t>Annual organic processing capacity in regional Victoria has increased by 38,250 tonnes per year</a:t>
            </a:r>
          </a:p>
          <a:p>
            <a:pPr lvl="0"/>
            <a:r>
              <a:rPr lang="en-AU" sz="1200" kern="1200" dirty="0">
                <a:solidFill>
                  <a:schemeClr val="tx1"/>
                </a:solidFill>
                <a:effectLst/>
                <a:latin typeface="+mn-lt"/>
                <a:ea typeface="+mn-ea"/>
                <a:cs typeface="+mn-cs"/>
              </a:rPr>
              <a:t>An average of 19,905 tonnes of organics is currently being diverted from landfill per year by new organics kerbside collection services and this will increase with effective community education to improve uptake rates of optional kerbside organics collection services </a:t>
            </a:r>
          </a:p>
          <a:p>
            <a:pPr lvl="0"/>
            <a:r>
              <a:rPr lang="en-AU" sz="1200" kern="1200" dirty="0">
                <a:solidFill>
                  <a:schemeClr val="tx1"/>
                </a:solidFill>
                <a:effectLst/>
                <a:latin typeface="+mn-lt"/>
                <a:ea typeface="+mn-ea"/>
                <a:cs typeface="+mn-cs"/>
              </a:rPr>
              <a:t>New kerbside organics collection services have resulted in an average abatement of 32,621 tonnes of CO</a:t>
            </a:r>
            <a:r>
              <a:rPr lang="en-AU" sz="1200" kern="1200" baseline="-25000" dirty="0">
                <a:solidFill>
                  <a:schemeClr val="tx1"/>
                </a:solidFill>
                <a:effectLst/>
                <a:latin typeface="+mn-lt"/>
                <a:ea typeface="+mn-ea"/>
                <a:cs typeface="+mn-cs"/>
              </a:rPr>
              <a:t>2</a:t>
            </a:r>
            <a:r>
              <a:rPr lang="en-AU" sz="1200" kern="1200" baseline="30000" dirty="0">
                <a:solidFill>
                  <a:schemeClr val="tx1"/>
                </a:solidFill>
                <a:effectLst/>
                <a:latin typeface="+mn-lt"/>
                <a:ea typeface="+mn-ea"/>
                <a:cs typeface="+mn-cs"/>
              </a:rPr>
              <a:t>e</a:t>
            </a:r>
            <a:r>
              <a:rPr lang="en-AU" sz="1200" kern="1200" dirty="0">
                <a:solidFill>
                  <a:schemeClr val="tx1"/>
                </a:solidFill>
                <a:effectLst/>
                <a:latin typeface="+mn-lt"/>
                <a:ea typeface="+mn-ea"/>
                <a:cs typeface="+mn-cs"/>
              </a:rPr>
              <a:t> per year. In FY18/19 this will increase to 81,621 tonnes of CO</a:t>
            </a:r>
            <a:r>
              <a:rPr lang="en-AU" sz="1200" kern="1200" baseline="-25000" dirty="0">
                <a:solidFill>
                  <a:schemeClr val="tx1"/>
                </a:solidFill>
                <a:effectLst/>
                <a:latin typeface="+mn-lt"/>
                <a:ea typeface="+mn-ea"/>
                <a:cs typeface="+mn-cs"/>
              </a:rPr>
              <a:t>2</a:t>
            </a:r>
            <a:r>
              <a:rPr lang="en-AU" sz="1200" kern="1200" baseline="30000" dirty="0">
                <a:solidFill>
                  <a:schemeClr val="tx1"/>
                </a:solidFill>
                <a:effectLst/>
                <a:latin typeface="+mn-lt"/>
                <a:ea typeface="+mn-ea"/>
                <a:cs typeface="+mn-cs"/>
              </a:rPr>
              <a:t>e</a:t>
            </a:r>
            <a:r>
              <a:rPr lang="en-AU" sz="1200" kern="1200" dirty="0">
                <a:solidFill>
                  <a:schemeClr val="tx1"/>
                </a:solidFill>
                <a:effectLst/>
                <a:latin typeface="+mn-lt"/>
                <a:ea typeface="+mn-ea"/>
                <a:cs typeface="+mn-cs"/>
              </a:rPr>
              <a:t> per year as Geelong becomes operational (construction completion June 2018).</a:t>
            </a:r>
          </a:p>
          <a:p>
            <a:endParaRPr lang="en-AU" dirty="0"/>
          </a:p>
        </p:txBody>
      </p:sp>
      <p:sp>
        <p:nvSpPr>
          <p:cNvPr id="4" name="Slide Number Placeholder 3"/>
          <p:cNvSpPr>
            <a:spLocks noGrp="1"/>
          </p:cNvSpPr>
          <p:nvPr>
            <p:ph type="sldNum" sz="quarter" idx="10"/>
          </p:nvPr>
        </p:nvSpPr>
        <p:spPr/>
        <p:txBody>
          <a:bodyPr/>
          <a:lstStyle/>
          <a:p>
            <a:fld id="{B13301F4-9893-4312-B38D-E5464DFC54E6}" type="slidenum">
              <a:rPr lang="en-AU" smtClean="0"/>
              <a:t>6</a:t>
            </a:fld>
            <a:endParaRPr lang="en-AU"/>
          </a:p>
        </p:txBody>
      </p:sp>
    </p:spTree>
    <p:extLst>
      <p:ext uri="{BB962C8B-B14F-4D97-AF65-F5344CB8AC3E}">
        <p14:creationId xmlns:p14="http://schemas.microsoft.com/office/powerpoint/2010/main" val="3938490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Do</a:t>
            </a:r>
            <a:r>
              <a:rPr lang="en-AU" baseline="0" dirty="0"/>
              <a:t> we have an all encompassing record of the diversion of organics from landfill from all these initiatives? E.g. since 2012 and the inception of the BVOR to today and the continued funding of FOGO collections we’ve seen the diversion of ____,____ tonnes of organic residues from landfill. </a:t>
            </a:r>
          </a:p>
          <a:p>
            <a:endParaRPr lang="en-AU" baseline="0" dirty="0"/>
          </a:p>
          <a:p>
            <a:r>
              <a:rPr lang="en-AU" baseline="0" dirty="0"/>
              <a:t>One of the daily facts we need to consider is that 60% of the emissions produced in our economy are locked up in the material flows of the products, supply chains that we rely upon everyday for our material comfort. </a:t>
            </a:r>
            <a:endParaRPr lang="en-AU" dirty="0"/>
          </a:p>
        </p:txBody>
      </p:sp>
      <p:sp>
        <p:nvSpPr>
          <p:cNvPr id="4" name="Slide Number Placeholder 3"/>
          <p:cNvSpPr>
            <a:spLocks noGrp="1"/>
          </p:cNvSpPr>
          <p:nvPr>
            <p:ph type="sldNum" sz="quarter" idx="10"/>
          </p:nvPr>
        </p:nvSpPr>
        <p:spPr/>
        <p:txBody>
          <a:bodyPr/>
          <a:lstStyle/>
          <a:p>
            <a:fld id="{B13301F4-9893-4312-B38D-E5464DFC54E6}" type="slidenum">
              <a:rPr lang="en-AU" smtClean="0"/>
              <a:t>7</a:t>
            </a:fld>
            <a:endParaRPr lang="en-AU"/>
          </a:p>
        </p:txBody>
      </p:sp>
    </p:spTree>
    <p:extLst>
      <p:ext uri="{BB962C8B-B14F-4D97-AF65-F5344CB8AC3E}">
        <p14:creationId xmlns:p14="http://schemas.microsoft.com/office/powerpoint/2010/main" val="485242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41D1-906F-8E4F-9E87-3481B7133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896123-AE25-6046-AE6F-B35A615A3C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CB13B9-F215-FD4E-ACFA-5C776BA7D0F7}"/>
              </a:ext>
            </a:extLst>
          </p:cNvPr>
          <p:cNvSpPr>
            <a:spLocks noGrp="1"/>
          </p:cNvSpPr>
          <p:nvPr>
            <p:ph type="dt" sz="half" idx="10"/>
          </p:nvPr>
        </p:nvSpPr>
        <p:spPr/>
        <p:txBody>
          <a:bodyPr/>
          <a:lstStyle/>
          <a:p>
            <a:fld id="{7BBA5D7A-0995-554D-9F27-56FE1F1F2329}" type="datetimeFigureOut">
              <a:rPr lang="en-US" smtClean="0"/>
              <a:t>7/18/2018</a:t>
            </a:fld>
            <a:endParaRPr lang="en-US"/>
          </a:p>
        </p:txBody>
      </p:sp>
      <p:sp>
        <p:nvSpPr>
          <p:cNvPr id="5" name="Footer Placeholder 4">
            <a:extLst>
              <a:ext uri="{FF2B5EF4-FFF2-40B4-BE49-F238E27FC236}">
                <a16:creationId xmlns:a16="http://schemas.microsoft.com/office/drawing/2014/main" id="{E7DA04F5-8442-9341-AEFB-5CEC5E6A4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0D8D9-6675-C641-9D8F-C8DABE799BF0}"/>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1148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0160-344C-8D4F-98DC-D0FBAD0424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19D9D8-4F86-0645-9022-F9995597BB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70ABA-D066-BD4B-9A2B-EAFDAD7D02D7}"/>
              </a:ext>
            </a:extLst>
          </p:cNvPr>
          <p:cNvSpPr>
            <a:spLocks noGrp="1"/>
          </p:cNvSpPr>
          <p:nvPr>
            <p:ph type="dt" sz="half" idx="10"/>
          </p:nvPr>
        </p:nvSpPr>
        <p:spPr/>
        <p:txBody>
          <a:bodyPr/>
          <a:lstStyle/>
          <a:p>
            <a:fld id="{7BBA5D7A-0995-554D-9F27-56FE1F1F2329}" type="datetimeFigureOut">
              <a:rPr lang="en-US" smtClean="0"/>
              <a:t>7/18/2018</a:t>
            </a:fld>
            <a:endParaRPr lang="en-US"/>
          </a:p>
        </p:txBody>
      </p:sp>
      <p:sp>
        <p:nvSpPr>
          <p:cNvPr id="5" name="Footer Placeholder 4">
            <a:extLst>
              <a:ext uri="{FF2B5EF4-FFF2-40B4-BE49-F238E27FC236}">
                <a16:creationId xmlns:a16="http://schemas.microsoft.com/office/drawing/2014/main" id="{3C64B53C-E132-D843-81CC-26860C401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0E5A3-D935-4045-865F-0CC8C736E346}"/>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19515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3FC1B9-20C8-8F4C-B589-F74111BE5F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1818C7-55F1-1044-8524-88C2623F7B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C936E-EADA-9E40-8FC1-2B2E11DEA1A1}"/>
              </a:ext>
            </a:extLst>
          </p:cNvPr>
          <p:cNvSpPr>
            <a:spLocks noGrp="1"/>
          </p:cNvSpPr>
          <p:nvPr>
            <p:ph type="dt" sz="half" idx="10"/>
          </p:nvPr>
        </p:nvSpPr>
        <p:spPr/>
        <p:txBody>
          <a:bodyPr/>
          <a:lstStyle/>
          <a:p>
            <a:fld id="{7BBA5D7A-0995-554D-9F27-56FE1F1F2329}" type="datetimeFigureOut">
              <a:rPr lang="en-US" smtClean="0"/>
              <a:t>7/18/2018</a:t>
            </a:fld>
            <a:endParaRPr lang="en-US"/>
          </a:p>
        </p:txBody>
      </p:sp>
      <p:sp>
        <p:nvSpPr>
          <p:cNvPr id="5" name="Footer Placeholder 4">
            <a:extLst>
              <a:ext uri="{FF2B5EF4-FFF2-40B4-BE49-F238E27FC236}">
                <a16:creationId xmlns:a16="http://schemas.microsoft.com/office/drawing/2014/main" id="{B3F5BA61-09F7-EB48-B8BA-9B9549A91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8E80E-072C-524E-A436-520E61CE1266}"/>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99805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EFEF-9BAA-924D-83CC-ED5584C9E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629F7C-9687-2141-B1B4-03F6ED7890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432A3-8EC0-6241-9D26-C67F34F60337}"/>
              </a:ext>
            </a:extLst>
          </p:cNvPr>
          <p:cNvSpPr>
            <a:spLocks noGrp="1"/>
          </p:cNvSpPr>
          <p:nvPr>
            <p:ph type="dt" sz="half" idx="10"/>
          </p:nvPr>
        </p:nvSpPr>
        <p:spPr/>
        <p:txBody>
          <a:bodyPr/>
          <a:lstStyle/>
          <a:p>
            <a:fld id="{7BBA5D7A-0995-554D-9F27-56FE1F1F2329}" type="datetimeFigureOut">
              <a:rPr lang="en-US" smtClean="0"/>
              <a:t>7/18/2018</a:t>
            </a:fld>
            <a:endParaRPr lang="en-US"/>
          </a:p>
        </p:txBody>
      </p:sp>
      <p:sp>
        <p:nvSpPr>
          <p:cNvPr id="5" name="Footer Placeholder 4">
            <a:extLst>
              <a:ext uri="{FF2B5EF4-FFF2-40B4-BE49-F238E27FC236}">
                <a16:creationId xmlns:a16="http://schemas.microsoft.com/office/drawing/2014/main" id="{61133B84-94AB-1A46-AE3C-6DC4E6323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6E17D-DCEA-D949-8BC2-5A49EE5E5C85}"/>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82038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332F-7F49-7740-A3A0-442242C523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D71A42-9E90-0043-A005-7583B728E6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EEB205-DC6D-3647-858B-8D86C751058C}"/>
              </a:ext>
            </a:extLst>
          </p:cNvPr>
          <p:cNvSpPr>
            <a:spLocks noGrp="1"/>
          </p:cNvSpPr>
          <p:nvPr>
            <p:ph type="dt" sz="half" idx="10"/>
          </p:nvPr>
        </p:nvSpPr>
        <p:spPr/>
        <p:txBody>
          <a:bodyPr/>
          <a:lstStyle/>
          <a:p>
            <a:fld id="{7BBA5D7A-0995-554D-9F27-56FE1F1F2329}" type="datetimeFigureOut">
              <a:rPr lang="en-US" smtClean="0"/>
              <a:t>7/18/2018</a:t>
            </a:fld>
            <a:endParaRPr lang="en-US"/>
          </a:p>
        </p:txBody>
      </p:sp>
      <p:sp>
        <p:nvSpPr>
          <p:cNvPr id="5" name="Footer Placeholder 4">
            <a:extLst>
              <a:ext uri="{FF2B5EF4-FFF2-40B4-BE49-F238E27FC236}">
                <a16:creationId xmlns:a16="http://schemas.microsoft.com/office/drawing/2014/main" id="{F8F45C07-B6C6-894E-A365-C5E88702D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AA423-FC4A-3E4F-A88A-E94FA2AAA0D8}"/>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4147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CEF2-66BC-7745-A5EF-4E0A1B8729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BC915-CFFC-484E-A9F2-C90D705317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3D9FF3-3529-7646-BCAE-1B3BB492D9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A89171-C5F9-EB4A-BA6E-036B3DD770BB}"/>
              </a:ext>
            </a:extLst>
          </p:cNvPr>
          <p:cNvSpPr>
            <a:spLocks noGrp="1"/>
          </p:cNvSpPr>
          <p:nvPr>
            <p:ph type="dt" sz="half" idx="10"/>
          </p:nvPr>
        </p:nvSpPr>
        <p:spPr/>
        <p:txBody>
          <a:bodyPr/>
          <a:lstStyle/>
          <a:p>
            <a:fld id="{7BBA5D7A-0995-554D-9F27-56FE1F1F2329}" type="datetimeFigureOut">
              <a:rPr lang="en-US" smtClean="0"/>
              <a:t>7/18/2018</a:t>
            </a:fld>
            <a:endParaRPr lang="en-US"/>
          </a:p>
        </p:txBody>
      </p:sp>
      <p:sp>
        <p:nvSpPr>
          <p:cNvPr id="6" name="Footer Placeholder 5">
            <a:extLst>
              <a:ext uri="{FF2B5EF4-FFF2-40B4-BE49-F238E27FC236}">
                <a16:creationId xmlns:a16="http://schemas.microsoft.com/office/drawing/2014/main" id="{A57B6655-1298-554B-A040-B2F39CA30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EB206A-2F02-084A-A2BE-08928A2B5FE7}"/>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261225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D8AD-CF3C-F149-ABEE-13A296A901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1A2EE4-05E4-0C4A-AC80-93ED4E892A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A5C95F-D62C-4040-AA79-4E7AC1C0EE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40D88C-E9D1-A84D-9246-9D7321AFA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F36F17-AA67-8A48-952F-A713800E2D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57E132-4BB1-E949-9E98-5437BFD2D8DD}"/>
              </a:ext>
            </a:extLst>
          </p:cNvPr>
          <p:cNvSpPr>
            <a:spLocks noGrp="1"/>
          </p:cNvSpPr>
          <p:nvPr>
            <p:ph type="dt" sz="half" idx="10"/>
          </p:nvPr>
        </p:nvSpPr>
        <p:spPr/>
        <p:txBody>
          <a:bodyPr/>
          <a:lstStyle/>
          <a:p>
            <a:fld id="{7BBA5D7A-0995-554D-9F27-56FE1F1F2329}" type="datetimeFigureOut">
              <a:rPr lang="en-US" smtClean="0"/>
              <a:t>7/18/2018</a:t>
            </a:fld>
            <a:endParaRPr lang="en-US"/>
          </a:p>
        </p:txBody>
      </p:sp>
      <p:sp>
        <p:nvSpPr>
          <p:cNvPr id="8" name="Footer Placeholder 7">
            <a:extLst>
              <a:ext uri="{FF2B5EF4-FFF2-40B4-BE49-F238E27FC236}">
                <a16:creationId xmlns:a16="http://schemas.microsoft.com/office/drawing/2014/main" id="{5587BC85-99C3-4C4F-BFE2-B03B4AE923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3F9A0C-B22A-974C-9767-352AE95C6CE5}"/>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172040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1F4C-69DD-464E-B684-B5F8946CDA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509B28-D57F-6845-9AE5-05412FBD4FDA}"/>
              </a:ext>
            </a:extLst>
          </p:cNvPr>
          <p:cNvSpPr>
            <a:spLocks noGrp="1"/>
          </p:cNvSpPr>
          <p:nvPr>
            <p:ph type="dt" sz="half" idx="10"/>
          </p:nvPr>
        </p:nvSpPr>
        <p:spPr/>
        <p:txBody>
          <a:bodyPr/>
          <a:lstStyle/>
          <a:p>
            <a:fld id="{7BBA5D7A-0995-554D-9F27-56FE1F1F2329}" type="datetimeFigureOut">
              <a:rPr lang="en-US" smtClean="0"/>
              <a:t>7/18/2018</a:t>
            </a:fld>
            <a:endParaRPr lang="en-US"/>
          </a:p>
        </p:txBody>
      </p:sp>
      <p:sp>
        <p:nvSpPr>
          <p:cNvPr id="4" name="Footer Placeholder 3">
            <a:extLst>
              <a:ext uri="{FF2B5EF4-FFF2-40B4-BE49-F238E27FC236}">
                <a16:creationId xmlns:a16="http://schemas.microsoft.com/office/drawing/2014/main" id="{417FD9FB-57F9-1A4E-8C41-00716360B0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1EA392-5C43-174B-9D8E-26A38CE949C0}"/>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420994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4264CE-3BED-D34D-858D-9F33D4BAB709}"/>
              </a:ext>
            </a:extLst>
          </p:cNvPr>
          <p:cNvSpPr>
            <a:spLocks noGrp="1"/>
          </p:cNvSpPr>
          <p:nvPr>
            <p:ph type="dt" sz="half" idx="10"/>
          </p:nvPr>
        </p:nvSpPr>
        <p:spPr/>
        <p:txBody>
          <a:bodyPr/>
          <a:lstStyle/>
          <a:p>
            <a:fld id="{7BBA5D7A-0995-554D-9F27-56FE1F1F2329}" type="datetimeFigureOut">
              <a:rPr lang="en-US" smtClean="0"/>
              <a:t>7/18/2018</a:t>
            </a:fld>
            <a:endParaRPr lang="en-US"/>
          </a:p>
        </p:txBody>
      </p:sp>
      <p:sp>
        <p:nvSpPr>
          <p:cNvPr id="3" name="Footer Placeholder 2">
            <a:extLst>
              <a:ext uri="{FF2B5EF4-FFF2-40B4-BE49-F238E27FC236}">
                <a16:creationId xmlns:a16="http://schemas.microsoft.com/office/drawing/2014/main" id="{D4CC27C7-2F6C-2240-BAA6-375BD2B046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3E191A-8E3C-5648-8DB4-418C2498FB4F}"/>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179033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EDE7-F170-9249-A82F-0A39FED41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4D8C1C-40F1-7B44-A57E-B985CBE2B4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C876D1-A0DC-3B46-B409-5ED475869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57231F-6ABD-0242-9E95-897226374FDC}"/>
              </a:ext>
            </a:extLst>
          </p:cNvPr>
          <p:cNvSpPr>
            <a:spLocks noGrp="1"/>
          </p:cNvSpPr>
          <p:nvPr>
            <p:ph type="dt" sz="half" idx="10"/>
          </p:nvPr>
        </p:nvSpPr>
        <p:spPr/>
        <p:txBody>
          <a:bodyPr/>
          <a:lstStyle/>
          <a:p>
            <a:fld id="{7BBA5D7A-0995-554D-9F27-56FE1F1F2329}" type="datetimeFigureOut">
              <a:rPr lang="en-US" smtClean="0"/>
              <a:t>7/18/2018</a:t>
            </a:fld>
            <a:endParaRPr lang="en-US"/>
          </a:p>
        </p:txBody>
      </p:sp>
      <p:sp>
        <p:nvSpPr>
          <p:cNvPr id="6" name="Footer Placeholder 5">
            <a:extLst>
              <a:ext uri="{FF2B5EF4-FFF2-40B4-BE49-F238E27FC236}">
                <a16:creationId xmlns:a16="http://schemas.microsoft.com/office/drawing/2014/main" id="{125FE4B9-FA0E-0140-89B5-23246435C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BD2DD0-10A9-DE43-8F2C-960A3F6F3B24}"/>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234302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873A-3579-814A-8A2F-C28F0B5DD6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0344C8-D06B-674C-A88E-0BD01BB949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2E81A3-95A0-3E4B-A2DC-3535CEA40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B55177-AF8B-4648-B28D-6BEFDE2D26F5}"/>
              </a:ext>
            </a:extLst>
          </p:cNvPr>
          <p:cNvSpPr>
            <a:spLocks noGrp="1"/>
          </p:cNvSpPr>
          <p:nvPr>
            <p:ph type="dt" sz="half" idx="10"/>
          </p:nvPr>
        </p:nvSpPr>
        <p:spPr/>
        <p:txBody>
          <a:bodyPr/>
          <a:lstStyle/>
          <a:p>
            <a:fld id="{7BBA5D7A-0995-554D-9F27-56FE1F1F2329}" type="datetimeFigureOut">
              <a:rPr lang="en-US" smtClean="0"/>
              <a:t>7/18/2018</a:t>
            </a:fld>
            <a:endParaRPr lang="en-US"/>
          </a:p>
        </p:txBody>
      </p:sp>
      <p:sp>
        <p:nvSpPr>
          <p:cNvPr id="6" name="Footer Placeholder 5">
            <a:extLst>
              <a:ext uri="{FF2B5EF4-FFF2-40B4-BE49-F238E27FC236}">
                <a16:creationId xmlns:a16="http://schemas.microsoft.com/office/drawing/2014/main" id="{8C59CB71-6069-3046-9E22-F6481A0A93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B1B34C-7905-784A-94E6-03AB9456830B}"/>
              </a:ext>
            </a:extLst>
          </p:cNvPr>
          <p:cNvSpPr>
            <a:spLocks noGrp="1"/>
          </p:cNvSpPr>
          <p:nvPr>
            <p:ph type="sldNum" sz="quarter" idx="12"/>
          </p:nvPr>
        </p:nvSpPr>
        <p:spPr/>
        <p:txBody>
          <a:bodyPr/>
          <a:lstStyle/>
          <a:p>
            <a:fld id="{9A5C6606-A41F-DB46-9D64-C3D440CB9AB5}" type="slidenum">
              <a:rPr lang="en-US" smtClean="0"/>
              <a:t>‹#›</a:t>
            </a:fld>
            <a:endParaRPr lang="en-US"/>
          </a:p>
        </p:txBody>
      </p:sp>
    </p:spTree>
    <p:extLst>
      <p:ext uri="{BB962C8B-B14F-4D97-AF65-F5344CB8AC3E}">
        <p14:creationId xmlns:p14="http://schemas.microsoft.com/office/powerpoint/2010/main" val="179953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163D79-2FFE-A448-9039-56737F42C6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6D4F49-B542-DA47-BC75-BAE11DC6D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A5BAD-7244-BC41-81C9-F25EB0108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A5D7A-0995-554D-9F27-56FE1F1F2329}" type="datetimeFigureOut">
              <a:rPr lang="en-US" smtClean="0"/>
              <a:t>7/18/2018</a:t>
            </a:fld>
            <a:endParaRPr lang="en-US"/>
          </a:p>
        </p:txBody>
      </p:sp>
      <p:sp>
        <p:nvSpPr>
          <p:cNvPr id="5" name="Footer Placeholder 4">
            <a:extLst>
              <a:ext uri="{FF2B5EF4-FFF2-40B4-BE49-F238E27FC236}">
                <a16:creationId xmlns:a16="http://schemas.microsoft.com/office/drawing/2014/main" id="{55895B8A-4176-F743-8A33-6A13562B1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72B838-6CFA-6840-8CA3-B9DF7291C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C6606-A41F-DB46-9D64-C3D440CB9AB5}" type="slidenum">
              <a:rPr lang="en-US" smtClean="0"/>
              <a:t>‹#›</a:t>
            </a:fld>
            <a:endParaRPr lang="en-US"/>
          </a:p>
        </p:txBody>
      </p:sp>
    </p:spTree>
    <p:extLst>
      <p:ext uri="{BB962C8B-B14F-4D97-AF65-F5344CB8AC3E}">
        <p14:creationId xmlns:p14="http://schemas.microsoft.com/office/powerpoint/2010/main" val="3280424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8.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GA_col copy.jpg">
            <a:extLst>
              <a:ext uri="{FF2B5EF4-FFF2-40B4-BE49-F238E27FC236}">
                <a16:creationId xmlns:a16="http://schemas.microsoft.com/office/drawing/2014/main" id="{88B5EAA0-3806-F644-B752-573DECE957D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1368" y="5950538"/>
            <a:ext cx="549275" cy="648335"/>
          </a:xfrm>
          <a:prstGeom prst="rect">
            <a:avLst/>
          </a:prstGeom>
          <a:noFill/>
          <a:ln>
            <a:noFill/>
          </a:ln>
        </p:spPr>
      </p:pic>
      <p:pic>
        <p:nvPicPr>
          <p:cNvPr id="5" name="Picture 4" descr="N:\Regional Alliances\CVGA\CVGA high res crop.jpg">
            <a:extLst>
              <a:ext uri="{FF2B5EF4-FFF2-40B4-BE49-F238E27FC236}">
                <a16:creationId xmlns:a16="http://schemas.microsoft.com/office/drawing/2014/main" id="{9FE00747-07BF-ED45-BB1C-117E0552E12F}"/>
              </a:ext>
            </a:extLst>
          </p:cNvPr>
          <p:cNvPicPr/>
          <p:nvPr/>
        </p:nvPicPr>
        <p:blipFill>
          <a:blip r:embed="rId3"/>
          <a:srcRect/>
          <a:stretch>
            <a:fillRect/>
          </a:stretch>
        </p:blipFill>
        <p:spPr bwMode="auto">
          <a:xfrm>
            <a:off x="1203279" y="5982605"/>
            <a:ext cx="782955" cy="584200"/>
          </a:xfrm>
          <a:prstGeom prst="rect">
            <a:avLst/>
          </a:prstGeom>
          <a:noFill/>
          <a:ln w="9525">
            <a:noFill/>
            <a:miter lim="800000"/>
            <a:headEnd/>
            <a:tailEnd/>
          </a:ln>
        </p:spPr>
      </p:pic>
      <p:pic>
        <p:nvPicPr>
          <p:cNvPr id="6" name="Picture 5" descr="Macintosh HD:Users:lex:Desktop:GBGA logo sm.png">
            <a:extLst>
              <a:ext uri="{FF2B5EF4-FFF2-40B4-BE49-F238E27FC236}">
                <a16:creationId xmlns:a16="http://schemas.microsoft.com/office/drawing/2014/main" id="{9A61148D-F915-DF47-B86C-9B0DCF83276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8" name="Picture 7" descr="N:\Regional Alliances\WAGA\WAGA Logo  Tag1 (2).jpg">
            <a:extLst>
              <a:ext uri="{FF2B5EF4-FFF2-40B4-BE49-F238E27FC236}">
                <a16:creationId xmlns:a16="http://schemas.microsoft.com/office/drawing/2014/main" id="{EA90DA86-2F38-1143-9E54-3DC9AC6E1B39}"/>
              </a:ext>
            </a:extLst>
          </p:cNvPr>
          <p:cNvPicPr/>
          <p:nvPr/>
        </p:nvPicPr>
        <p:blipFill>
          <a:blip r:embed="rId5" cstate="print"/>
          <a:srcRect/>
          <a:stretch>
            <a:fillRect/>
          </a:stretch>
        </p:blipFill>
        <p:spPr bwMode="auto">
          <a:xfrm>
            <a:off x="3079747" y="6055313"/>
            <a:ext cx="756920" cy="499110"/>
          </a:xfrm>
          <a:prstGeom prst="rect">
            <a:avLst/>
          </a:prstGeom>
          <a:noFill/>
        </p:spPr>
      </p:pic>
      <p:pic>
        <p:nvPicPr>
          <p:cNvPr id="9" name="Picture 8" descr="N:\Regional Alliances\SECCCA\logo small.png">
            <a:extLst>
              <a:ext uri="{FF2B5EF4-FFF2-40B4-BE49-F238E27FC236}">
                <a16:creationId xmlns:a16="http://schemas.microsoft.com/office/drawing/2014/main" id="{5E7F8635-BF51-744E-8C34-283C06A30F60}"/>
              </a:ext>
            </a:extLst>
          </p:cNvPr>
          <p:cNvPicPr/>
          <p:nvPr/>
        </p:nvPicPr>
        <p:blipFill>
          <a:blip r:embed="rId6"/>
          <a:srcRect/>
          <a:stretch>
            <a:fillRect/>
          </a:stretch>
        </p:blipFill>
        <p:spPr bwMode="auto">
          <a:xfrm>
            <a:off x="3960400" y="6075950"/>
            <a:ext cx="802640" cy="488950"/>
          </a:xfrm>
          <a:prstGeom prst="rect">
            <a:avLst/>
          </a:prstGeom>
          <a:noFill/>
          <a:ln w="9525">
            <a:noFill/>
            <a:miter lim="800000"/>
            <a:headEnd/>
            <a:tailEnd/>
          </a:ln>
        </p:spPr>
      </p:pic>
      <p:pic>
        <p:nvPicPr>
          <p:cNvPr id="10" name="Picture 9" descr="N:\Regional Alliances\GCCN\GCCN Logo small.png">
            <a:extLst>
              <a:ext uri="{FF2B5EF4-FFF2-40B4-BE49-F238E27FC236}">
                <a16:creationId xmlns:a16="http://schemas.microsoft.com/office/drawing/2014/main" id="{4432BE3A-FB9C-354B-9BCE-2F8BB3CF80FA}"/>
              </a:ext>
            </a:extLst>
          </p:cNvPr>
          <p:cNvPicPr/>
          <p:nvPr/>
        </p:nvPicPr>
        <p:blipFill>
          <a:blip r:embed="rId7"/>
          <a:srcRect/>
          <a:stretch>
            <a:fillRect/>
          </a:stretch>
        </p:blipFill>
        <p:spPr bwMode="auto">
          <a:xfrm>
            <a:off x="4886774" y="6177550"/>
            <a:ext cx="818515" cy="233680"/>
          </a:xfrm>
          <a:prstGeom prst="rect">
            <a:avLst/>
          </a:prstGeom>
          <a:noFill/>
          <a:ln w="9525">
            <a:noFill/>
            <a:miter lim="800000"/>
            <a:headEnd/>
            <a:tailEnd/>
          </a:ln>
        </p:spPr>
      </p:pic>
      <p:pic>
        <p:nvPicPr>
          <p:cNvPr id="11" name="Picture 10" descr="N:\Regional Alliances\NAGA\naga logo 2.png">
            <a:extLst>
              <a:ext uri="{FF2B5EF4-FFF2-40B4-BE49-F238E27FC236}">
                <a16:creationId xmlns:a16="http://schemas.microsoft.com/office/drawing/2014/main" id="{6886EF25-7B16-5740-8387-024D175F5525}"/>
              </a:ext>
            </a:extLst>
          </p:cNvPr>
          <p:cNvPicPr/>
          <p:nvPr/>
        </p:nvPicPr>
        <p:blipFill>
          <a:blip r:embed="rId8" cstate="print"/>
          <a:srcRect/>
          <a:stretch>
            <a:fillRect/>
          </a:stretch>
        </p:blipFill>
        <p:spPr bwMode="auto">
          <a:xfrm>
            <a:off x="5933797" y="5982605"/>
            <a:ext cx="586740" cy="582295"/>
          </a:xfrm>
          <a:prstGeom prst="rect">
            <a:avLst/>
          </a:prstGeom>
          <a:noFill/>
        </p:spPr>
      </p:pic>
      <p:sp>
        <p:nvSpPr>
          <p:cNvPr id="15" name="TextBox 14">
            <a:extLst>
              <a:ext uri="{FF2B5EF4-FFF2-40B4-BE49-F238E27FC236}">
                <a16:creationId xmlns:a16="http://schemas.microsoft.com/office/drawing/2014/main" id="{3B4FCF12-409D-B54F-9222-C76C8503E481}"/>
              </a:ext>
            </a:extLst>
          </p:cNvPr>
          <p:cNvSpPr txBox="1"/>
          <p:nvPr/>
        </p:nvSpPr>
        <p:spPr>
          <a:xfrm>
            <a:off x="970643" y="2126343"/>
            <a:ext cx="10631372" cy="1200329"/>
          </a:xfrm>
          <a:prstGeom prst="rect">
            <a:avLst/>
          </a:prstGeom>
          <a:noFill/>
        </p:spPr>
        <p:txBody>
          <a:bodyPr wrap="square" rtlCol="0">
            <a:spAutoFit/>
          </a:bodyPr>
          <a:lstStyle/>
          <a:p>
            <a:r>
              <a:rPr lang="en-US" sz="3600" dirty="0">
                <a:latin typeface="Helvetica Neue" panose="02000503000000020004" pitchFamily="2" charset="0"/>
                <a:ea typeface="Helvetica Neue" panose="02000503000000020004" pitchFamily="2" charset="0"/>
                <a:cs typeface="Helvetica Neue" panose="02000503000000020004" pitchFamily="2" charset="0"/>
              </a:rPr>
              <a:t>Victorian Government Investment in Organics Recovery </a:t>
            </a:r>
          </a:p>
        </p:txBody>
      </p:sp>
      <p:pic>
        <p:nvPicPr>
          <p:cNvPr id="13" name="Picture 12">
            <a:extLst>
              <a:ext uri="{FF2B5EF4-FFF2-40B4-BE49-F238E27FC236}">
                <a16:creationId xmlns:a16="http://schemas.microsoft.com/office/drawing/2014/main" id="{0D13A66B-8249-AF40-803E-BD2132020CA2}"/>
              </a:ext>
            </a:extLst>
          </p:cNvPr>
          <p:cNvPicPr>
            <a:picLocks noChangeAspect="1"/>
          </p:cNvPicPr>
          <p:nvPr/>
        </p:nvPicPr>
        <p:blipFill>
          <a:blip r:embed="rId9"/>
          <a:stretch>
            <a:fillRect/>
          </a:stretch>
        </p:blipFill>
        <p:spPr>
          <a:xfrm>
            <a:off x="8284029" y="5950538"/>
            <a:ext cx="3730171" cy="701187"/>
          </a:xfrm>
          <a:prstGeom prst="rect">
            <a:avLst/>
          </a:prstGeom>
        </p:spPr>
      </p:pic>
    </p:spTree>
    <p:extLst>
      <p:ext uri="{BB962C8B-B14F-4D97-AF65-F5344CB8AC3E}">
        <p14:creationId xmlns:p14="http://schemas.microsoft.com/office/powerpoint/2010/main" val="4053871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B4FCF12-409D-B54F-9222-C76C8503E481}"/>
              </a:ext>
            </a:extLst>
          </p:cNvPr>
          <p:cNvSpPr txBox="1"/>
          <p:nvPr/>
        </p:nvSpPr>
        <p:spPr>
          <a:xfrm>
            <a:off x="502004" y="839317"/>
            <a:ext cx="5498521" cy="954107"/>
          </a:xfrm>
          <a:prstGeom prst="rect">
            <a:avLst/>
          </a:prstGeom>
          <a:no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Victorian Organics Resource</a:t>
            </a:r>
          </a:p>
          <a:p>
            <a:r>
              <a:rPr lang="en-US" sz="2800" dirty="0">
                <a:latin typeface="Helvetica Neue" panose="02000503000000020004" pitchFamily="2" charset="0"/>
                <a:ea typeface="Helvetica Neue" panose="02000503000000020004" pitchFamily="2" charset="0"/>
                <a:cs typeface="Helvetica Neue" panose="02000503000000020004" pitchFamily="2" charset="0"/>
              </a:rPr>
              <a:t>Recovery Strategy (2015)</a:t>
            </a:r>
          </a:p>
        </p:txBody>
      </p:sp>
      <p:sp>
        <p:nvSpPr>
          <p:cNvPr id="13" name="TextBox 12">
            <a:extLst>
              <a:ext uri="{FF2B5EF4-FFF2-40B4-BE49-F238E27FC236}">
                <a16:creationId xmlns:a16="http://schemas.microsoft.com/office/drawing/2014/main" id="{E17AC77D-B0EE-2B4F-B137-B73A4ADE31B2}"/>
              </a:ext>
            </a:extLst>
          </p:cNvPr>
          <p:cNvSpPr txBox="1"/>
          <p:nvPr/>
        </p:nvSpPr>
        <p:spPr>
          <a:xfrm>
            <a:off x="519386" y="1933303"/>
            <a:ext cx="5707781" cy="3131370"/>
          </a:xfrm>
          <a:prstGeom prst="rect">
            <a:avLst/>
          </a:prstGeom>
          <a:noFill/>
        </p:spPr>
        <p:txBody>
          <a:bodyPr wrap="square" rtlCol="0">
            <a:spAutoFit/>
          </a:bodyPr>
          <a:lstStyle/>
          <a:p>
            <a:pPr marL="342900" indent="-342900">
              <a:lnSpc>
                <a:spcPct val="114000"/>
              </a:lnSpc>
              <a:spcBef>
                <a:spcPts val="500"/>
              </a:spcBef>
              <a:spcAft>
                <a:spcPts val="5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Environmental, human &amp; animal health and amenity management</a:t>
            </a:r>
          </a:p>
          <a:p>
            <a:pPr marL="342900" indent="-342900">
              <a:lnSpc>
                <a:spcPct val="114000"/>
              </a:lnSpc>
              <a:spcBef>
                <a:spcPts val="500"/>
              </a:spcBef>
              <a:spcAft>
                <a:spcPts val="5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Sustainable markets</a:t>
            </a:r>
          </a:p>
          <a:p>
            <a:pPr marL="342900" indent="-342900">
              <a:lnSpc>
                <a:spcPct val="114000"/>
              </a:lnSpc>
              <a:spcBef>
                <a:spcPts val="500"/>
              </a:spcBef>
              <a:spcAft>
                <a:spcPts val="5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Leverage existing assets</a:t>
            </a:r>
          </a:p>
          <a:p>
            <a:pPr marL="342900" indent="-342900">
              <a:lnSpc>
                <a:spcPct val="114000"/>
              </a:lnSpc>
              <a:spcBef>
                <a:spcPts val="500"/>
              </a:spcBef>
              <a:spcAft>
                <a:spcPts val="5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Identify future needs</a:t>
            </a:r>
          </a:p>
          <a:p>
            <a:pPr marL="342900" indent="-342900">
              <a:lnSpc>
                <a:spcPct val="114000"/>
              </a:lnSpc>
              <a:spcBef>
                <a:spcPts val="500"/>
              </a:spcBef>
              <a:spcAft>
                <a:spcPts val="5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Building collective knowledge</a:t>
            </a:r>
          </a:p>
        </p:txBody>
      </p:sp>
      <p:pic>
        <p:nvPicPr>
          <p:cNvPr id="35" name="Picture 34" descr="EAGA_col copy.jpg">
            <a:extLst>
              <a:ext uri="{FF2B5EF4-FFF2-40B4-BE49-F238E27FC236}">
                <a16:creationId xmlns:a16="http://schemas.microsoft.com/office/drawing/2014/main" id="{BC7DF223-EBB5-FB48-BB56-4AA6603E615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1368" y="5950538"/>
            <a:ext cx="549275" cy="648335"/>
          </a:xfrm>
          <a:prstGeom prst="rect">
            <a:avLst/>
          </a:prstGeom>
          <a:noFill/>
          <a:ln>
            <a:noFill/>
          </a:ln>
        </p:spPr>
      </p:pic>
      <p:pic>
        <p:nvPicPr>
          <p:cNvPr id="36" name="Picture 35" descr="N:\Regional Alliances\CVGA\CVGA high res crop.jpg">
            <a:extLst>
              <a:ext uri="{FF2B5EF4-FFF2-40B4-BE49-F238E27FC236}">
                <a16:creationId xmlns:a16="http://schemas.microsoft.com/office/drawing/2014/main" id="{C3E2270D-5FE1-8848-977A-3F5AA69DC54D}"/>
              </a:ext>
            </a:extLst>
          </p:cNvPr>
          <p:cNvPicPr/>
          <p:nvPr/>
        </p:nvPicPr>
        <p:blipFill>
          <a:blip r:embed="rId4"/>
          <a:srcRect/>
          <a:stretch>
            <a:fillRect/>
          </a:stretch>
        </p:blipFill>
        <p:spPr bwMode="auto">
          <a:xfrm>
            <a:off x="1203279" y="5982605"/>
            <a:ext cx="782955" cy="584200"/>
          </a:xfrm>
          <a:prstGeom prst="rect">
            <a:avLst/>
          </a:prstGeom>
          <a:noFill/>
          <a:ln w="9525">
            <a:noFill/>
            <a:miter lim="800000"/>
            <a:headEnd/>
            <a:tailEnd/>
          </a:ln>
        </p:spPr>
      </p:pic>
      <p:pic>
        <p:nvPicPr>
          <p:cNvPr id="37" name="Picture 36" descr="Macintosh HD:Users:lex:Desktop:GBGA logo sm.png">
            <a:extLst>
              <a:ext uri="{FF2B5EF4-FFF2-40B4-BE49-F238E27FC236}">
                <a16:creationId xmlns:a16="http://schemas.microsoft.com/office/drawing/2014/main" id="{395A7136-B01A-904C-9A4C-0542CE6D201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id="{E3DD4654-763B-9047-8D9D-6E78D6293D2F}"/>
              </a:ext>
            </a:extLst>
          </p:cNvPr>
          <p:cNvPicPr/>
          <p:nvPr/>
        </p:nvPicPr>
        <p:blipFill>
          <a:blip r:embed="rId6"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id="{FACEF23E-FD23-8445-BF54-8D9A4346F9C9}"/>
              </a:ext>
            </a:extLst>
          </p:cNvPr>
          <p:cNvPicPr/>
          <p:nvPr/>
        </p:nvPicPr>
        <p:blipFill>
          <a:blip r:embed="rId7"/>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id="{42E204E8-0BCB-984C-8E9A-4072F06DBAC3}"/>
              </a:ext>
            </a:extLst>
          </p:cNvPr>
          <p:cNvPicPr/>
          <p:nvPr/>
        </p:nvPicPr>
        <p:blipFill>
          <a:blip r:embed="rId8"/>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id="{EB6BED93-394E-0F43-9518-4C52E4EE337A}"/>
              </a:ext>
            </a:extLst>
          </p:cNvPr>
          <p:cNvPicPr/>
          <p:nvPr/>
        </p:nvPicPr>
        <p:blipFill>
          <a:blip r:embed="rId9"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id="{BE0990CE-D45B-744B-B971-9A795C50B3F9}"/>
              </a:ext>
            </a:extLst>
          </p:cNvPr>
          <p:cNvPicPr>
            <a:picLocks noChangeAspect="1"/>
          </p:cNvPicPr>
          <p:nvPr/>
        </p:nvPicPr>
        <p:blipFill>
          <a:blip r:embed="rId10"/>
          <a:stretch>
            <a:fillRect/>
          </a:stretch>
        </p:blipFill>
        <p:spPr>
          <a:xfrm>
            <a:off x="8284029" y="5950538"/>
            <a:ext cx="3730171" cy="701187"/>
          </a:xfrm>
          <a:prstGeom prst="rect">
            <a:avLst/>
          </a:prstGeom>
        </p:spPr>
      </p:pic>
      <p:pic>
        <p:nvPicPr>
          <p:cNvPr id="16" name="Picture 15"/>
          <p:cNvPicPr>
            <a:picLocks noChangeAspect="1"/>
          </p:cNvPicPr>
          <p:nvPr/>
        </p:nvPicPr>
        <p:blipFill rotWithShape="1">
          <a:blip r:embed="rId11"/>
          <a:srcRect l="33117" t="12477" r="43700" b="26600"/>
          <a:stretch/>
        </p:blipFill>
        <p:spPr>
          <a:xfrm>
            <a:off x="5835723" y="781397"/>
            <a:ext cx="2865429" cy="4078709"/>
          </a:xfrm>
          <a:prstGeom prst="rect">
            <a:avLst/>
          </a:prstGeom>
        </p:spPr>
      </p:pic>
      <p:pic>
        <p:nvPicPr>
          <p:cNvPr id="20" name="Picture 19"/>
          <p:cNvPicPr/>
          <p:nvPr/>
        </p:nvPicPr>
        <p:blipFill rotWithShape="1">
          <a:blip r:embed="rId12"/>
          <a:srcRect l="27827" t="12488" r="38591" b="6437"/>
          <a:stretch/>
        </p:blipFill>
        <p:spPr bwMode="auto">
          <a:xfrm>
            <a:off x="6391330" y="778191"/>
            <a:ext cx="2778049" cy="3868760"/>
          </a:xfrm>
          <a:prstGeom prst="rect">
            <a:avLst/>
          </a:prstGeom>
          <a:ln>
            <a:noFill/>
          </a:ln>
          <a:extLst>
            <a:ext uri="{53640926-AAD7-44D8-BBD7-CCE9431645EC}">
              <a14:shadowObscured xmlns:a14="http://schemas.microsoft.com/office/drawing/2010/main"/>
            </a:ext>
          </a:extLst>
        </p:spPr>
      </p:pic>
      <p:pic>
        <p:nvPicPr>
          <p:cNvPr id="21" name="Picture 20"/>
          <p:cNvPicPr/>
          <p:nvPr/>
        </p:nvPicPr>
        <p:blipFill rotWithShape="1">
          <a:blip r:embed="rId13"/>
          <a:srcRect l="1149" t="7304" r="11032" b="11075"/>
          <a:stretch/>
        </p:blipFill>
        <p:spPr bwMode="auto">
          <a:xfrm>
            <a:off x="6782774" y="797344"/>
            <a:ext cx="7252097" cy="3849607"/>
          </a:xfrm>
          <a:prstGeom prst="rect">
            <a:avLst/>
          </a:prstGeom>
          <a:ln>
            <a:noFill/>
          </a:ln>
          <a:extLst>
            <a:ext uri="{53640926-AAD7-44D8-BBD7-CCE9431645EC}">
              <a14:shadowObscured xmlns:a14="http://schemas.microsoft.com/office/drawing/2010/main"/>
            </a:ext>
          </a:extLst>
        </p:spPr>
      </p:pic>
      <p:pic>
        <p:nvPicPr>
          <p:cNvPr id="19" name="Picture 18"/>
          <p:cNvPicPr>
            <a:picLocks noChangeAspect="1"/>
          </p:cNvPicPr>
          <p:nvPr/>
        </p:nvPicPr>
        <p:blipFill rotWithShape="1">
          <a:blip r:embed="rId14"/>
          <a:srcRect l="26900" t="12293" r="39652" b="2001"/>
          <a:stretch/>
        </p:blipFill>
        <p:spPr>
          <a:xfrm>
            <a:off x="7324129" y="769099"/>
            <a:ext cx="2741251" cy="3906095"/>
          </a:xfrm>
          <a:prstGeom prst="rect">
            <a:avLst/>
          </a:prstGeom>
        </p:spPr>
      </p:pic>
      <p:pic>
        <p:nvPicPr>
          <p:cNvPr id="18" name="Picture 17"/>
          <p:cNvPicPr/>
          <p:nvPr/>
        </p:nvPicPr>
        <p:blipFill rotWithShape="1">
          <a:blip r:embed="rId15"/>
          <a:srcRect l="50930" t="12960" r="25707" b="26232"/>
          <a:stretch/>
        </p:blipFill>
        <p:spPr bwMode="auto">
          <a:xfrm>
            <a:off x="7916769" y="778191"/>
            <a:ext cx="2894002" cy="3864263"/>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16"/>
          <a:srcRect l="44809" t="12253" r="39484" b="47876"/>
          <a:stretch/>
        </p:blipFill>
        <p:spPr bwMode="auto">
          <a:xfrm>
            <a:off x="8543680" y="765452"/>
            <a:ext cx="2999824" cy="41105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501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B4FCF12-409D-B54F-9222-C76C8503E481}"/>
              </a:ext>
            </a:extLst>
          </p:cNvPr>
          <p:cNvSpPr txBox="1"/>
          <p:nvPr/>
        </p:nvSpPr>
        <p:spPr>
          <a:xfrm>
            <a:off x="539016" y="657502"/>
            <a:ext cx="5976440" cy="542521"/>
          </a:xfrm>
          <a:prstGeom prst="rect">
            <a:avLst/>
          </a:prstGeom>
          <a:noFill/>
        </p:spPr>
        <p:txBody>
          <a:bodyPr wrap="square" rtlCol="0">
            <a:spAutoFit/>
          </a:bodyPr>
          <a:lstStyle/>
          <a:p>
            <a:pPr>
              <a:lnSpc>
                <a:spcPct val="114000"/>
              </a:lnSpc>
              <a:spcBef>
                <a:spcPts val="500"/>
              </a:spcBef>
              <a:spcAft>
                <a:spcPts val="500"/>
              </a:spcAft>
            </a:pPr>
            <a:r>
              <a:rPr lang="en-US" sz="2800" dirty="0">
                <a:latin typeface="Helvetica Neue" panose="02000503000000020004" pitchFamily="2" charset="0"/>
                <a:ea typeface="Helvetica Neue" panose="02000503000000020004" pitchFamily="2" charset="0"/>
                <a:cs typeface="Helvetica Neue" panose="02000503000000020004" pitchFamily="2" charset="0"/>
              </a:rPr>
              <a:t>W2E Infrastructure Fund (2017)</a:t>
            </a:r>
          </a:p>
        </p:txBody>
      </p:sp>
      <p:pic>
        <p:nvPicPr>
          <p:cNvPr id="35" name="Picture 34" descr="EAGA_col copy.jpg">
            <a:extLst>
              <a:ext uri="{FF2B5EF4-FFF2-40B4-BE49-F238E27FC236}">
                <a16:creationId xmlns:a16="http://schemas.microsoft.com/office/drawing/2014/main" id="{BC7DF223-EBB5-FB48-BB56-4AA6603E615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1368" y="5950538"/>
            <a:ext cx="549275" cy="648335"/>
          </a:xfrm>
          <a:prstGeom prst="rect">
            <a:avLst/>
          </a:prstGeom>
          <a:noFill/>
          <a:ln>
            <a:noFill/>
          </a:ln>
        </p:spPr>
      </p:pic>
      <p:pic>
        <p:nvPicPr>
          <p:cNvPr id="36" name="Picture 35" descr="N:\Regional Alliances\CVGA\CVGA high res crop.jpg">
            <a:extLst>
              <a:ext uri="{FF2B5EF4-FFF2-40B4-BE49-F238E27FC236}">
                <a16:creationId xmlns:a16="http://schemas.microsoft.com/office/drawing/2014/main" id="{C3E2270D-5FE1-8848-977A-3F5AA69DC54D}"/>
              </a:ext>
            </a:extLst>
          </p:cNvPr>
          <p:cNvPicPr/>
          <p:nvPr/>
        </p:nvPicPr>
        <p:blipFill>
          <a:blip r:embed="rId4"/>
          <a:srcRect/>
          <a:stretch>
            <a:fillRect/>
          </a:stretch>
        </p:blipFill>
        <p:spPr bwMode="auto">
          <a:xfrm>
            <a:off x="1203279" y="5982605"/>
            <a:ext cx="782955" cy="584200"/>
          </a:xfrm>
          <a:prstGeom prst="rect">
            <a:avLst/>
          </a:prstGeom>
          <a:noFill/>
          <a:ln w="9525">
            <a:noFill/>
            <a:miter lim="800000"/>
            <a:headEnd/>
            <a:tailEnd/>
          </a:ln>
        </p:spPr>
      </p:pic>
      <p:pic>
        <p:nvPicPr>
          <p:cNvPr id="37" name="Picture 36" descr="Macintosh HD:Users:lex:Desktop:GBGA logo sm.png">
            <a:extLst>
              <a:ext uri="{FF2B5EF4-FFF2-40B4-BE49-F238E27FC236}">
                <a16:creationId xmlns:a16="http://schemas.microsoft.com/office/drawing/2014/main" id="{395A7136-B01A-904C-9A4C-0542CE6D201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id="{E3DD4654-763B-9047-8D9D-6E78D6293D2F}"/>
              </a:ext>
            </a:extLst>
          </p:cNvPr>
          <p:cNvPicPr/>
          <p:nvPr/>
        </p:nvPicPr>
        <p:blipFill>
          <a:blip r:embed="rId6"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id="{FACEF23E-FD23-8445-BF54-8D9A4346F9C9}"/>
              </a:ext>
            </a:extLst>
          </p:cNvPr>
          <p:cNvPicPr/>
          <p:nvPr/>
        </p:nvPicPr>
        <p:blipFill>
          <a:blip r:embed="rId7"/>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id="{42E204E8-0BCB-984C-8E9A-4072F06DBAC3}"/>
              </a:ext>
            </a:extLst>
          </p:cNvPr>
          <p:cNvPicPr/>
          <p:nvPr/>
        </p:nvPicPr>
        <p:blipFill>
          <a:blip r:embed="rId8"/>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id="{EB6BED93-394E-0F43-9518-4C52E4EE337A}"/>
              </a:ext>
            </a:extLst>
          </p:cNvPr>
          <p:cNvPicPr/>
          <p:nvPr/>
        </p:nvPicPr>
        <p:blipFill>
          <a:blip r:embed="rId9"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id="{BE0990CE-D45B-744B-B971-9A795C50B3F9}"/>
              </a:ext>
            </a:extLst>
          </p:cNvPr>
          <p:cNvPicPr>
            <a:picLocks noChangeAspect="1"/>
          </p:cNvPicPr>
          <p:nvPr/>
        </p:nvPicPr>
        <p:blipFill>
          <a:blip r:embed="rId10"/>
          <a:stretch>
            <a:fillRect/>
          </a:stretch>
        </p:blipFill>
        <p:spPr>
          <a:xfrm>
            <a:off x="8284029" y="5950538"/>
            <a:ext cx="3730171" cy="701187"/>
          </a:xfrm>
          <a:prstGeom prst="rect">
            <a:avLst/>
          </a:prstGeom>
        </p:spPr>
      </p:pic>
      <p:sp>
        <p:nvSpPr>
          <p:cNvPr id="12" name="TextBox 11">
            <a:extLst/>
          </p:cNvPr>
          <p:cNvSpPr txBox="1"/>
          <p:nvPr/>
        </p:nvSpPr>
        <p:spPr>
          <a:xfrm>
            <a:off x="421368" y="1554323"/>
            <a:ext cx="6094088" cy="3073534"/>
          </a:xfrm>
          <a:prstGeom prst="rect">
            <a:avLst/>
          </a:prstGeom>
          <a:noFill/>
        </p:spPr>
        <p:txBody>
          <a:bodyPr wrap="square" rtlCol="0">
            <a:spAutoFit/>
          </a:bodyPr>
          <a:lstStyle/>
          <a:p>
            <a:pPr marL="342900" indent="-342900">
              <a:lnSpc>
                <a:spcPct val="114000"/>
              </a:lnSpc>
              <a:spcBef>
                <a:spcPts val="500"/>
              </a:spcBef>
              <a:spcAft>
                <a:spcPts val="500"/>
              </a:spcAft>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$2 million for recovery of organic waste</a:t>
            </a:r>
          </a:p>
          <a:p>
            <a:pPr marL="342900" indent="-342900">
              <a:lnSpc>
                <a:spcPct val="114000"/>
              </a:lnSpc>
              <a:buFont typeface="Arial" panose="020B0604020202020204" pitchFamily="34" charset="0"/>
              <a:buChar char="•"/>
            </a:pP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14000"/>
              </a:lnSpc>
              <a:spcBef>
                <a:spcPts val="500"/>
              </a:spcBef>
              <a:spcAft>
                <a:spcPts val="500"/>
              </a:spcAft>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Funding four anaerobic digesters</a:t>
            </a:r>
          </a:p>
          <a:p>
            <a:pPr marL="342900" indent="-342900">
              <a:lnSpc>
                <a:spcPct val="114000"/>
              </a:lnSpc>
              <a:buFont typeface="Arial" panose="020B0604020202020204" pitchFamily="34" charset="0"/>
              <a:buChar char="•"/>
            </a:pP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14000"/>
              </a:lnSpc>
              <a:spcBef>
                <a:spcPts val="500"/>
              </a:spcBef>
              <a:spcAft>
                <a:spcPts val="500"/>
              </a:spcAft>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40,000 tpa diversion solid (food) and liquid (waste-water) waste</a:t>
            </a:r>
          </a:p>
          <a:p>
            <a:pPr marL="342900" indent="-342900">
              <a:lnSpc>
                <a:spcPct val="114000"/>
              </a:lnSpc>
              <a:buFont typeface="Arial" panose="020B0604020202020204" pitchFamily="34" charset="0"/>
              <a:buChar char="•"/>
            </a:pP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14000"/>
              </a:lnSpc>
              <a:spcBef>
                <a:spcPts val="500"/>
              </a:spcBef>
              <a:spcAft>
                <a:spcPts val="500"/>
              </a:spcAft>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Expected abatement of over 55,000 tpa</a:t>
            </a:r>
          </a:p>
        </p:txBody>
      </p:sp>
      <p:pic>
        <p:nvPicPr>
          <p:cNvPr id="13" name="Picture 12"/>
          <p:cNvPicPr/>
          <p:nvPr/>
        </p:nvPicPr>
        <p:blipFill rotWithShape="1">
          <a:blip r:embed="rId11"/>
          <a:srcRect l="39386" t="16261" r="38013" b="24831"/>
          <a:stretch/>
        </p:blipFill>
        <p:spPr bwMode="auto">
          <a:xfrm>
            <a:off x="7210269" y="824459"/>
            <a:ext cx="3807501" cy="48867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6264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B4FCF12-409D-B54F-9222-C76C8503E481}"/>
              </a:ext>
            </a:extLst>
          </p:cNvPr>
          <p:cNvSpPr txBox="1"/>
          <p:nvPr/>
        </p:nvSpPr>
        <p:spPr>
          <a:xfrm>
            <a:off x="539016" y="657502"/>
            <a:ext cx="5976440" cy="1074781"/>
          </a:xfrm>
          <a:prstGeom prst="rect">
            <a:avLst/>
          </a:prstGeom>
          <a:noFill/>
        </p:spPr>
        <p:txBody>
          <a:bodyPr wrap="square" rtlCol="0">
            <a:spAutoFit/>
          </a:bodyPr>
          <a:lstStyle/>
          <a:p>
            <a:pPr>
              <a:lnSpc>
                <a:spcPct val="114000"/>
              </a:lnSpc>
              <a:spcBef>
                <a:spcPts val="500"/>
              </a:spcBef>
              <a:spcAft>
                <a:spcPts val="500"/>
              </a:spcAft>
            </a:pPr>
            <a:r>
              <a:rPr lang="en-US" sz="2800" dirty="0" err="1">
                <a:latin typeface="Helvetica Neue" panose="02000503000000020004" pitchFamily="2" charset="0"/>
                <a:ea typeface="Helvetica Neue" panose="02000503000000020004" pitchFamily="2" charset="0"/>
                <a:cs typeface="Helvetica Neue" panose="02000503000000020004" pitchFamily="2" charset="0"/>
              </a:rPr>
              <a:t>Optimising</a:t>
            </a:r>
            <a:r>
              <a:rPr lang="en-US" sz="2800" dirty="0">
                <a:latin typeface="Helvetica Neue" panose="02000503000000020004" pitchFamily="2" charset="0"/>
                <a:ea typeface="Helvetica Neue" panose="02000503000000020004" pitchFamily="2" charset="0"/>
                <a:cs typeface="Helvetica Neue" panose="02000503000000020004" pitchFamily="2" charset="0"/>
              </a:rPr>
              <a:t> </a:t>
            </a:r>
            <a:r>
              <a:rPr lang="en-US" sz="2800" dirty="0" err="1">
                <a:latin typeface="Helvetica Neue" panose="02000503000000020004" pitchFamily="2" charset="0"/>
                <a:ea typeface="Helvetica Neue" panose="02000503000000020004" pitchFamily="2" charset="0"/>
                <a:cs typeface="Helvetica Neue" panose="02000503000000020004" pitchFamily="2" charset="0"/>
              </a:rPr>
              <a:t>Kerbside</a:t>
            </a:r>
            <a:r>
              <a:rPr lang="en-US" sz="2800" dirty="0">
                <a:latin typeface="Helvetica Neue" panose="02000503000000020004" pitchFamily="2" charset="0"/>
                <a:ea typeface="Helvetica Neue" panose="02000503000000020004" pitchFamily="2" charset="0"/>
                <a:cs typeface="Helvetica Neue" panose="02000503000000020004" pitchFamily="2" charset="0"/>
              </a:rPr>
              <a:t> Collection Systems (2017)</a:t>
            </a:r>
          </a:p>
        </p:txBody>
      </p:sp>
      <p:pic>
        <p:nvPicPr>
          <p:cNvPr id="35" name="Picture 34" descr="EAGA_col copy.jpg">
            <a:extLst>
              <a:ext uri="{FF2B5EF4-FFF2-40B4-BE49-F238E27FC236}">
                <a16:creationId xmlns:a16="http://schemas.microsoft.com/office/drawing/2014/main" id="{BC7DF223-EBB5-FB48-BB56-4AA6603E615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1368" y="5950538"/>
            <a:ext cx="549275" cy="648335"/>
          </a:xfrm>
          <a:prstGeom prst="rect">
            <a:avLst/>
          </a:prstGeom>
          <a:noFill/>
          <a:ln>
            <a:noFill/>
          </a:ln>
        </p:spPr>
      </p:pic>
      <p:pic>
        <p:nvPicPr>
          <p:cNvPr id="36" name="Picture 35" descr="N:\Regional Alliances\CVGA\CVGA high res crop.jpg">
            <a:extLst>
              <a:ext uri="{FF2B5EF4-FFF2-40B4-BE49-F238E27FC236}">
                <a16:creationId xmlns:a16="http://schemas.microsoft.com/office/drawing/2014/main" id="{C3E2270D-5FE1-8848-977A-3F5AA69DC54D}"/>
              </a:ext>
            </a:extLst>
          </p:cNvPr>
          <p:cNvPicPr/>
          <p:nvPr/>
        </p:nvPicPr>
        <p:blipFill>
          <a:blip r:embed="rId4"/>
          <a:srcRect/>
          <a:stretch>
            <a:fillRect/>
          </a:stretch>
        </p:blipFill>
        <p:spPr bwMode="auto">
          <a:xfrm>
            <a:off x="1203279" y="5982605"/>
            <a:ext cx="782955" cy="584200"/>
          </a:xfrm>
          <a:prstGeom prst="rect">
            <a:avLst/>
          </a:prstGeom>
          <a:noFill/>
          <a:ln w="9525">
            <a:noFill/>
            <a:miter lim="800000"/>
            <a:headEnd/>
            <a:tailEnd/>
          </a:ln>
        </p:spPr>
      </p:pic>
      <p:pic>
        <p:nvPicPr>
          <p:cNvPr id="37" name="Picture 36" descr="Macintosh HD:Users:lex:Desktop:GBGA logo sm.png">
            <a:extLst>
              <a:ext uri="{FF2B5EF4-FFF2-40B4-BE49-F238E27FC236}">
                <a16:creationId xmlns:a16="http://schemas.microsoft.com/office/drawing/2014/main" id="{395A7136-B01A-904C-9A4C-0542CE6D201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id="{E3DD4654-763B-9047-8D9D-6E78D6293D2F}"/>
              </a:ext>
            </a:extLst>
          </p:cNvPr>
          <p:cNvPicPr/>
          <p:nvPr/>
        </p:nvPicPr>
        <p:blipFill>
          <a:blip r:embed="rId6"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id="{FACEF23E-FD23-8445-BF54-8D9A4346F9C9}"/>
              </a:ext>
            </a:extLst>
          </p:cNvPr>
          <p:cNvPicPr/>
          <p:nvPr/>
        </p:nvPicPr>
        <p:blipFill>
          <a:blip r:embed="rId7"/>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id="{42E204E8-0BCB-984C-8E9A-4072F06DBAC3}"/>
              </a:ext>
            </a:extLst>
          </p:cNvPr>
          <p:cNvPicPr/>
          <p:nvPr/>
        </p:nvPicPr>
        <p:blipFill>
          <a:blip r:embed="rId8"/>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id="{EB6BED93-394E-0F43-9518-4C52E4EE337A}"/>
              </a:ext>
            </a:extLst>
          </p:cNvPr>
          <p:cNvPicPr/>
          <p:nvPr/>
        </p:nvPicPr>
        <p:blipFill>
          <a:blip r:embed="rId9"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id="{BE0990CE-D45B-744B-B971-9A795C50B3F9}"/>
              </a:ext>
            </a:extLst>
          </p:cNvPr>
          <p:cNvPicPr>
            <a:picLocks noChangeAspect="1"/>
          </p:cNvPicPr>
          <p:nvPr/>
        </p:nvPicPr>
        <p:blipFill>
          <a:blip r:embed="rId10"/>
          <a:stretch>
            <a:fillRect/>
          </a:stretch>
        </p:blipFill>
        <p:spPr>
          <a:xfrm>
            <a:off x="8284029" y="5950538"/>
            <a:ext cx="3730171" cy="701187"/>
          </a:xfrm>
          <a:prstGeom prst="rect">
            <a:avLst/>
          </a:prstGeom>
        </p:spPr>
      </p:pic>
      <p:pic>
        <p:nvPicPr>
          <p:cNvPr id="2" name="Picture 1"/>
          <p:cNvPicPr>
            <a:picLocks noChangeAspect="1"/>
          </p:cNvPicPr>
          <p:nvPr/>
        </p:nvPicPr>
        <p:blipFill rotWithShape="1">
          <a:blip r:embed="rId11"/>
          <a:srcRect l="26055" t="32600" r="40384" b="4843"/>
          <a:stretch/>
        </p:blipFill>
        <p:spPr>
          <a:xfrm>
            <a:off x="6338531" y="539762"/>
            <a:ext cx="5173914" cy="5223941"/>
          </a:xfrm>
          <a:prstGeom prst="rect">
            <a:avLst/>
          </a:prstGeom>
        </p:spPr>
      </p:pic>
      <p:sp>
        <p:nvSpPr>
          <p:cNvPr id="3" name="Rectangle 2"/>
          <p:cNvSpPr/>
          <p:nvPr/>
        </p:nvSpPr>
        <p:spPr>
          <a:xfrm>
            <a:off x="788667" y="2028349"/>
            <a:ext cx="4916622" cy="2246769"/>
          </a:xfrm>
          <a:prstGeom prst="rect">
            <a:avLst/>
          </a:prstGeom>
        </p:spPr>
        <p:txBody>
          <a:bodyPr wrap="square">
            <a:spAutoFit/>
          </a:bodyPr>
          <a:lstStyle/>
          <a:p>
            <a:pPr marL="285750" indent="-285750">
              <a:buFont typeface="Arial" panose="020B0604020202020204" pitchFamily="34" charset="0"/>
              <a:buChar char="•"/>
            </a:pPr>
            <a:r>
              <a:rPr lang="en-AU" sz="2000" dirty="0">
                <a:latin typeface="Helvetica Neue" panose="02000503000000020004" pitchFamily="2" charset="0"/>
                <a:ea typeface="Helvetica Neue" panose="02000503000000020004" pitchFamily="2" charset="0"/>
                <a:cs typeface="Helvetica Neue" panose="02000503000000020004" pitchFamily="2" charset="0"/>
              </a:rPr>
              <a:t>Recycle the same core set of material</a:t>
            </a:r>
          </a:p>
          <a:p>
            <a:endParaRPr lang="en-AU" sz="2000" dirty="0">
              <a:latin typeface="Helvetica Neue" panose="02000503000000020004" pitchFamily="2" charset="0"/>
              <a:ea typeface="Helvetica Neue" panose="02000503000000020004" pitchFamily="2" charset="0"/>
              <a:cs typeface="Helvetica Neue" panose="02000503000000020004" pitchFamily="2" charset="0"/>
            </a:endParaRPr>
          </a:p>
          <a:p>
            <a:endParaRPr lang="en-AU" sz="20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AU" sz="2000" dirty="0">
                <a:latin typeface="Helvetica Neue" panose="02000503000000020004" pitchFamily="2" charset="0"/>
                <a:ea typeface="Helvetica Neue" panose="02000503000000020004" pitchFamily="2" charset="0"/>
                <a:cs typeface="Helvetica Neue" panose="02000503000000020004" pitchFamily="2" charset="0"/>
              </a:rPr>
              <a:t>Consistent bin configurations</a:t>
            </a:r>
          </a:p>
          <a:p>
            <a:endParaRPr lang="en-AU" sz="2000" dirty="0">
              <a:latin typeface="Helvetica Neue" panose="02000503000000020004" pitchFamily="2" charset="0"/>
              <a:ea typeface="Helvetica Neue" panose="02000503000000020004" pitchFamily="2" charset="0"/>
              <a:cs typeface="Helvetica Neue" panose="02000503000000020004" pitchFamily="2" charset="0"/>
            </a:endParaRPr>
          </a:p>
          <a:p>
            <a:endParaRPr lang="en-AU" sz="20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AU" sz="2000" dirty="0">
                <a:latin typeface="Helvetica Neue" panose="02000503000000020004" pitchFamily="2" charset="0"/>
                <a:ea typeface="Helvetica Neue" panose="02000503000000020004" pitchFamily="2" charset="0"/>
                <a:cs typeface="Helvetica Neue" panose="02000503000000020004" pitchFamily="2" charset="0"/>
              </a:rPr>
              <a:t>Consistent bin colours</a:t>
            </a:r>
          </a:p>
        </p:txBody>
      </p:sp>
    </p:spTree>
    <p:extLst>
      <p:ext uri="{BB962C8B-B14F-4D97-AF65-F5344CB8AC3E}">
        <p14:creationId xmlns:p14="http://schemas.microsoft.com/office/powerpoint/2010/main" val="292557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B4FCF12-409D-B54F-9222-C76C8503E481}"/>
              </a:ext>
            </a:extLst>
          </p:cNvPr>
          <p:cNvSpPr txBox="1"/>
          <p:nvPr/>
        </p:nvSpPr>
        <p:spPr>
          <a:xfrm>
            <a:off x="544097" y="657502"/>
            <a:ext cx="5976440" cy="542521"/>
          </a:xfrm>
          <a:prstGeom prst="rect">
            <a:avLst/>
          </a:prstGeom>
          <a:noFill/>
        </p:spPr>
        <p:txBody>
          <a:bodyPr wrap="square" rtlCol="0">
            <a:spAutoFit/>
          </a:bodyPr>
          <a:lstStyle/>
          <a:p>
            <a:pPr>
              <a:lnSpc>
                <a:spcPct val="114000"/>
              </a:lnSpc>
              <a:spcBef>
                <a:spcPts val="500"/>
              </a:spcBef>
              <a:spcAft>
                <a:spcPts val="500"/>
              </a:spcAft>
            </a:pPr>
            <a:r>
              <a:rPr lang="en-US" sz="2800" dirty="0" err="1">
                <a:latin typeface="Helvetica Neue" panose="02000503000000020004" pitchFamily="2" charset="0"/>
                <a:ea typeface="Helvetica Neue" panose="02000503000000020004" pitchFamily="2" charset="0"/>
                <a:cs typeface="Helvetica Neue" panose="02000503000000020004" pitchFamily="2" charset="0"/>
              </a:rPr>
              <a:t>Kerbside</a:t>
            </a:r>
            <a:r>
              <a:rPr lang="en-US" sz="2800" dirty="0">
                <a:latin typeface="Helvetica Neue" panose="02000503000000020004" pitchFamily="2" charset="0"/>
                <a:ea typeface="Helvetica Neue" panose="02000503000000020004" pitchFamily="2" charset="0"/>
                <a:cs typeface="Helvetica Neue" panose="02000503000000020004" pitchFamily="2" charset="0"/>
              </a:rPr>
              <a:t> FOGO</a:t>
            </a:r>
          </a:p>
        </p:txBody>
      </p:sp>
      <p:pic>
        <p:nvPicPr>
          <p:cNvPr id="35" name="Picture 34" descr="EAGA_col copy.jpg">
            <a:extLst>
              <a:ext uri="{FF2B5EF4-FFF2-40B4-BE49-F238E27FC236}">
                <a16:creationId xmlns:a16="http://schemas.microsoft.com/office/drawing/2014/main" id="{BC7DF223-EBB5-FB48-BB56-4AA6603E615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1368" y="5950538"/>
            <a:ext cx="549275" cy="648335"/>
          </a:xfrm>
          <a:prstGeom prst="rect">
            <a:avLst/>
          </a:prstGeom>
          <a:noFill/>
          <a:ln>
            <a:noFill/>
          </a:ln>
        </p:spPr>
      </p:pic>
      <p:pic>
        <p:nvPicPr>
          <p:cNvPr id="36" name="Picture 35" descr="N:\Regional Alliances\CVGA\CVGA high res crop.jpg">
            <a:extLst>
              <a:ext uri="{FF2B5EF4-FFF2-40B4-BE49-F238E27FC236}">
                <a16:creationId xmlns:a16="http://schemas.microsoft.com/office/drawing/2014/main" id="{C3E2270D-5FE1-8848-977A-3F5AA69DC54D}"/>
              </a:ext>
            </a:extLst>
          </p:cNvPr>
          <p:cNvPicPr/>
          <p:nvPr/>
        </p:nvPicPr>
        <p:blipFill>
          <a:blip r:embed="rId4"/>
          <a:srcRect/>
          <a:stretch>
            <a:fillRect/>
          </a:stretch>
        </p:blipFill>
        <p:spPr bwMode="auto">
          <a:xfrm>
            <a:off x="1203279" y="5982605"/>
            <a:ext cx="782955" cy="584200"/>
          </a:xfrm>
          <a:prstGeom prst="rect">
            <a:avLst/>
          </a:prstGeom>
          <a:noFill/>
          <a:ln w="9525">
            <a:noFill/>
            <a:miter lim="800000"/>
            <a:headEnd/>
            <a:tailEnd/>
          </a:ln>
        </p:spPr>
      </p:pic>
      <p:pic>
        <p:nvPicPr>
          <p:cNvPr id="37" name="Picture 36" descr="Macintosh HD:Users:lex:Desktop:GBGA logo sm.png">
            <a:extLst>
              <a:ext uri="{FF2B5EF4-FFF2-40B4-BE49-F238E27FC236}">
                <a16:creationId xmlns:a16="http://schemas.microsoft.com/office/drawing/2014/main" id="{395A7136-B01A-904C-9A4C-0542CE6D201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id="{E3DD4654-763B-9047-8D9D-6E78D6293D2F}"/>
              </a:ext>
            </a:extLst>
          </p:cNvPr>
          <p:cNvPicPr/>
          <p:nvPr/>
        </p:nvPicPr>
        <p:blipFill>
          <a:blip r:embed="rId6"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id="{FACEF23E-FD23-8445-BF54-8D9A4346F9C9}"/>
              </a:ext>
            </a:extLst>
          </p:cNvPr>
          <p:cNvPicPr/>
          <p:nvPr/>
        </p:nvPicPr>
        <p:blipFill>
          <a:blip r:embed="rId7"/>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id="{42E204E8-0BCB-984C-8E9A-4072F06DBAC3}"/>
              </a:ext>
            </a:extLst>
          </p:cNvPr>
          <p:cNvPicPr/>
          <p:nvPr/>
        </p:nvPicPr>
        <p:blipFill>
          <a:blip r:embed="rId8"/>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id="{EB6BED93-394E-0F43-9518-4C52E4EE337A}"/>
              </a:ext>
            </a:extLst>
          </p:cNvPr>
          <p:cNvPicPr/>
          <p:nvPr/>
        </p:nvPicPr>
        <p:blipFill>
          <a:blip r:embed="rId9"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id="{BE0990CE-D45B-744B-B971-9A795C50B3F9}"/>
              </a:ext>
            </a:extLst>
          </p:cNvPr>
          <p:cNvPicPr>
            <a:picLocks noChangeAspect="1"/>
          </p:cNvPicPr>
          <p:nvPr/>
        </p:nvPicPr>
        <p:blipFill>
          <a:blip r:embed="rId10"/>
          <a:stretch>
            <a:fillRect/>
          </a:stretch>
        </p:blipFill>
        <p:spPr>
          <a:xfrm>
            <a:off x="8284029" y="5950538"/>
            <a:ext cx="3730171" cy="701187"/>
          </a:xfrm>
          <a:prstGeom prst="rect">
            <a:avLst/>
          </a:prstGeom>
        </p:spPr>
      </p:pic>
      <p:sp>
        <p:nvSpPr>
          <p:cNvPr id="13" name="TextBox 12">
            <a:extLst/>
          </p:cNvPr>
          <p:cNvSpPr txBox="1"/>
          <p:nvPr/>
        </p:nvSpPr>
        <p:spPr>
          <a:xfrm>
            <a:off x="544097" y="1388776"/>
            <a:ext cx="6441319" cy="3412216"/>
          </a:xfrm>
          <a:prstGeom prst="rect">
            <a:avLst/>
          </a:prstGeom>
          <a:noFill/>
        </p:spPr>
        <p:txBody>
          <a:bodyPr wrap="square" rtlCol="0">
            <a:spAutoFit/>
          </a:bodyPr>
          <a:lstStyle/>
          <a:p>
            <a:pPr marL="342900" indent="-342900">
              <a:lnSpc>
                <a:spcPct val="114000"/>
              </a:lnSpc>
              <a:spcBef>
                <a:spcPts val="500"/>
              </a:spcBef>
              <a:spcAft>
                <a:spcPts val="500"/>
              </a:spcAft>
              <a:buFont typeface="Arial" panose="020B0604020202020204" pitchFamily="34" charset="0"/>
              <a:buChar char="•"/>
            </a:pPr>
            <a:r>
              <a:rPr lang="en-US" sz="2000" dirty="0" err="1">
                <a:latin typeface="Helvetica Neue" panose="02000503000000020004" pitchFamily="2" charset="0"/>
                <a:ea typeface="Helvetica Neue" panose="02000503000000020004" pitchFamily="2" charset="0"/>
                <a:cs typeface="Helvetica Neue" panose="02000503000000020004" pitchFamily="2" charset="0"/>
              </a:rPr>
              <a:t>Kerbside</a:t>
            </a:r>
            <a:r>
              <a:rPr lang="en-US" sz="2000" dirty="0">
                <a:latin typeface="Helvetica Neue" panose="02000503000000020004" pitchFamily="2" charset="0"/>
                <a:ea typeface="Helvetica Neue" panose="02000503000000020004" pitchFamily="2" charset="0"/>
                <a:cs typeface="Helvetica Neue" panose="02000503000000020004" pitchFamily="2" charset="0"/>
              </a:rPr>
              <a:t> collection services for food and garden organics to 16,500 HH’s in the 1</a:t>
            </a:r>
            <a:r>
              <a:rPr lang="en-US" sz="2000" baseline="30000" dirty="0">
                <a:latin typeface="Helvetica Neue" panose="02000503000000020004" pitchFamily="2" charset="0"/>
                <a:ea typeface="Helvetica Neue" panose="02000503000000020004" pitchFamily="2" charset="0"/>
                <a:cs typeface="Helvetica Neue" panose="02000503000000020004" pitchFamily="2" charset="0"/>
              </a:rPr>
              <a:t>st</a:t>
            </a:r>
            <a:r>
              <a:rPr lang="en-US" sz="2000" dirty="0">
                <a:latin typeface="Helvetica Neue" panose="02000503000000020004" pitchFamily="2" charset="0"/>
                <a:ea typeface="Helvetica Neue" panose="02000503000000020004" pitchFamily="2" charset="0"/>
                <a:cs typeface="Helvetica Neue" panose="02000503000000020004" pitchFamily="2" charset="0"/>
              </a:rPr>
              <a:t> year</a:t>
            </a:r>
          </a:p>
          <a:p>
            <a:pPr marL="342900" indent="-342900">
              <a:lnSpc>
                <a:spcPct val="114000"/>
              </a:lnSpc>
              <a:spcBef>
                <a:spcPts val="500"/>
              </a:spcBef>
              <a:spcAft>
                <a:spcPts val="500"/>
              </a:spcAft>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Annually diverting 12,000 tonnes from landfill  </a:t>
            </a:r>
          </a:p>
          <a:p>
            <a:pPr marL="342900" indent="-342900">
              <a:lnSpc>
                <a:spcPct val="114000"/>
              </a:lnSpc>
              <a:spcBef>
                <a:spcPts val="500"/>
              </a:spcBef>
              <a:spcAft>
                <a:spcPts val="500"/>
              </a:spcAft>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Diverting over 30% of residual waste from landfill</a:t>
            </a:r>
          </a:p>
          <a:p>
            <a:pPr marL="342900" indent="-342900">
              <a:lnSpc>
                <a:spcPct val="114000"/>
              </a:lnSpc>
              <a:spcBef>
                <a:spcPts val="500"/>
              </a:spcBef>
              <a:spcAft>
                <a:spcPts val="500"/>
              </a:spcAft>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Average annual reduction of 100 kg/ household of waste to landfill</a:t>
            </a:r>
          </a:p>
          <a:p>
            <a:pPr marL="342900" indent="-342900">
              <a:lnSpc>
                <a:spcPct val="114000"/>
              </a:lnSpc>
              <a:spcBef>
                <a:spcPts val="500"/>
              </a:spcBef>
              <a:spcAft>
                <a:spcPts val="500"/>
              </a:spcAft>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Using equivalent abatement values equates to just under 20,000 tpa CO</a:t>
            </a:r>
            <a:r>
              <a:rPr lang="en-US" sz="1200" dirty="0">
                <a:latin typeface="Helvetica Neue" panose="02000503000000020004" pitchFamily="2" charset="0"/>
                <a:ea typeface="Helvetica Neue" panose="02000503000000020004" pitchFamily="2" charset="0"/>
                <a:cs typeface="Helvetica Neue" panose="02000503000000020004" pitchFamily="2" charset="0"/>
              </a:rPr>
              <a:t>2</a:t>
            </a:r>
            <a:r>
              <a:rPr lang="en-US" sz="2000" dirty="0">
                <a:latin typeface="Helvetica Neue" panose="02000503000000020004" pitchFamily="2" charset="0"/>
                <a:ea typeface="Helvetica Neue" panose="02000503000000020004" pitchFamily="2" charset="0"/>
                <a:cs typeface="Helvetica Neue" panose="02000503000000020004" pitchFamily="2" charset="0"/>
              </a:rPr>
              <a:t>-e avoided</a:t>
            </a:r>
          </a:p>
        </p:txBody>
      </p:sp>
      <p:pic>
        <p:nvPicPr>
          <p:cNvPr id="3" name="Picture 2"/>
          <p:cNvPicPr>
            <a:picLocks noChangeAspect="1"/>
          </p:cNvPicPr>
          <p:nvPr/>
        </p:nvPicPr>
        <p:blipFill>
          <a:blip r:embed="rId11"/>
          <a:stretch>
            <a:fillRect/>
          </a:stretch>
        </p:blipFill>
        <p:spPr>
          <a:xfrm>
            <a:off x="6493004" y="944380"/>
            <a:ext cx="5227821" cy="4182256"/>
          </a:xfrm>
          <a:prstGeom prst="rect">
            <a:avLst/>
          </a:prstGeom>
        </p:spPr>
      </p:pic>
    </p:spTree>
    <p:extLst>
      <p:ext uri="{BB962C8B-B14F-4D97-AF65-F5344CB8AC3E}">
        <p14:creationId xmlns:p14="http://schemas.microsoft.com/office/powerpoint/2010/main" val="2855680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B4FCF12-409D-B54F-9222-C76C8503E481}"/>
              </a:ext>
            </a:extLst>
          </p:cNvPr>
          <p:cNvSpPr txBox="1"/>
          <p:nvPr/>
        </p:nvSpPr>
        <p:spPr>
          <a:xfrm>
            <a:off x="539016" y="595151"/>
            <a:ext cx="5976440" cy="1074781"/>
          </a:xfrm>
          <a:prstGeom prst="rect">
            <a:avLst/>
          </a:prstGeom>
          <a:noFill/>
        </p:spPr>
        <p:txBody>
          <a:bodyPr wrap="square" rtlCol="0">
            <a:spAutoFit/>
          </a:bodyPr>
          <a:lstStyle/>
          <a:p>
            <a:pPr>
              <a:lnSpc>
                <a:spcPct val="114000"/>
              </a:lnSpc>
              <a:spcBef>
                <a:spcPts val="500"/>
              </a:spcBef>
              <a:spcAft>
                <a:spcPts val="500"/>
              </a:spcAft>
            </a:pPr>
            <a:r>
              <a:rPr lang="en-US" sz="2800" dirty="0">
                <a:latin typeface="Helvetica Neue" panose="02000503000000020004" pitchFamily="2" charset="0"/>
                <a:ea typeface="Helvetica Neue" panose="02000503000000020004" pitchFamily="2" charset="0"/>
                <a:cs typeface="Helvetica Neue" panose="02000503000000020004" pitchFamily="2" charset="0"/>
              </a:rPr>
              <a:t>Building Victoria’s Organics Recovery (2012)</a:t>
            </a:r>
          </a:p>
        </p:txBody>
      </p:sp>
      <p:sp>
        <p:nvSpPr>
          <p:cNvPr id="13" name="TextBox 12">
            <a:extLst>
              <a:ext uri="{FF2B5EF4-FFF2-40B4-BE49-F238E27FC236}">
                <a16:creationId xmlns:a16="http://schemas.microsoft.com/office/drawing/2014/main" id="{E17AC77D-B0EE-2B4F-B137-B73A4ADE31B2}"/>
              </a:ext>
            </a:extLst>
          </p:cNvPr>
          <p:cNvSpPr txBox="1"/>
          <p:nvPr/>
        </p:nvSpPr>
        <p:spPr>
          <a:xfrm>
            <a:off x="539016" y="1669932"/>
            <a:ext cx="5496024" cy="3494546"/>
          </a:xfrm>
          <a:prstGeom prst="rect">
            <a:avLst/>
          </a:prstGeom>
          <a:noFill/>
        </p:spPr>
        <p:txBody>
          <a:bodyPr wrap="square" rtlCol="0">
            <a:spAutoFit/>
          </a:bodyPr>
          <a:lstStyle/>
          <a:p>
            <a:pPr marL="342900" indent="-342900">
              <a:lnSpc>
                <a:spcPct val="114000"/>
              </a:lnSpc>
              <a:spcBef>
                <a:spcPts val="500"/>
              </a:spcBef>
              <a:spcAft>
                <a:spcPts val="500"/>
              </a:spcAft>
              <a:buFont typeface="Arial" panose="020B0604020202020204" pitchFamily="34" charset="0"/>
              <a:buChar char="•"/>
            </a:pPr>
            <a:r>
              <a:rPr lang="en-US" sz="2000" dirty="0" err="1">
                <a:latin typeface="Helvetica Neue" panose="02000503000000020004" pitchFamily="2" charset="0"/>
                <a:ea typeface="Helvetica Neue" panose="02000503000000020004" pitchFamily="2" charset="0"/>
                <a:cs typeface="Helvetica Neue" panose="02000503000000020004" pitchFamily="2" charset="0"/>
              </a:rPr>
              <a:t>Kerbside</a:t>
            </a:r>
            <a:r>
              <a:rPr lang="en-US" sz="2000" dirty="0">
                <a:latin typeface="Helvetica Neue" panose="02000503000000020004" pitchFamily="2" charset="0"/>
                <a:ea typeface="Helvetica Neue" panose="02000503000000020004" pitchFamily="2" charset="0"/>
                <a:cs typeface="Helvetica Neue" panose="02000503000000020004" pitchFamily="2" charset="0"/>
              </a:rPr>
              <a:t> collection services for food and garden organics to 74,570 HH’s</a:t>
            </a:r>
          </a:p>
          <a:p>
            <a:pPr marL="342900" indent="-342900">
              <a:lnSpc>
                <a:spcPct val="114000"/>
              </a:lnSpc>
              <a:buFont typeface="Arial" panose="020B0604020202020204" pitchFamily="34" charset="0"/>
              <a:buChar char="•"/>
            </a:pP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14000"/>
              </a:lnSpc>
              <a:spcBef>
                <a:spcPts val="500"/>
              </a:spcBef>
              <a:spcAft>
                <a:spcPts val="500"/>
              </a:spcAft>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Organic processing capacity increased by 38,250 tpa</a:t>
            </a:r>
          </a:p>
          <a:p>
            <a:pPr marL="342900" indent="-342900">
              <a:lnSpc>
                <a:spcPct val="114000"/>
              </a:lnSpc>
              <a:buFont typeface="Arial" panose="020B0604020202020204" pitchFamily="34" charset="0"/>
              <a:buChar char="•"/>
            </a:pP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14000"/>
              </a:lnSpc>
              <a:spcBef>
                <a:spcPts val="500"/>
              </a:spcBef>
              <a:spcAft>
                <a:spcPts val="500"/>
              </a:spcAft>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Average 19,905 tpa diverted from landfill </a:t>
            </a:r>
          </a:p>
          <a:p>
            <a:pPr marL="342900" indent="-342900">
              <a:lnSpc>
                <a:spcPct val="114000"/>
              </a:lnSpc>
              <a:buFont typeface="Arial" panose="020B0604020202020204" pitchFamily="34" charset="0"/>
              <a:buChar char="•"/>
            </a:pP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14000"/>
              </a:lnSpc>
              <a:spcBef>
                <a:spcPts val="500"/>
              </a:spcBef>
              <a:spcAft>
                <a:spcPts val="500"/>
              </a:spcAft>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Abatement of 32,621 t CO</a:t>
            </a:r>
            <a:r>
              <a:rPr lang="en-US" sz="2000" baseline="-25000" dirty="0">
                <a:latin typeface="Helvetica Neue" panose="02000503000000020004" pitchFamily="2" charset="0"/>
                <a:ea typeface="Helvetica Neue" panose="02000503000000020004" pitchFamily="2" charset="0"/>
                <a:cs typeface="Helvetica Neue" panose="02000503000000020004" pitchFamily="2" charset="0"/>
              </a:rPr>
              <a:t>2</a:t>
            </a:r>
            <a:r>
              <a:rPr lang="en-US" sz="2000" dirty="0">
                <a:latin typeface="Helvetica Neue" panose="02000503000000020004" pitchFamily="2" charset="0"/>
                <a:ea typeface="Helvetica Neue" panose="02000503000000020004" pitchFamily="2" charset="0"/>
                <a:cs typeface="Helvetica Neue" panose="02000503000000020004" pitchFamily="2" charset="0"/>
              </a:rPr>
              <a:t>-e/year</a:t>
            </a:r>
            <a:r>
              <a:rPr lang="en-US" sz="2400" dirty="0">
                <a:latin typeface="Helvetica Neue" panose="02000503000000020004" pitchFamily="2" charset="0"/>
                <a:ea typeface="Helvetica Neue" panose="02000503000000020004" pitchFamily="2" charset="0"/>
                <a:cs typeface="Helvetica Neue" panose="02000503000000020004" pitchFamily="2" charset="0"/>
              </a:rPr>
              <a:t>*</a:t>
            </a:r>
          </a:p>
        </p:txBody>
      </p:sp>
      <p:pic>
        <p:nvPicPr>
          <p:cNvPr id="35" name="Picture 34" descr="EAGA_col copy.jpg">
            <a:extLst>
              <a:ext uri="{FF2B5EF4-FFF2-40B4-BE49-F238E27FC236}">
                <a16:creationId xmlns:a16="http://schemas.microsoft.com/office/drawing/2014/main" id="{BC7DF223-EBB5-FB48-BB56-4AA6603E615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1368" y="5950538"/>
            <a:ext cx="549275" cy="648335"/>
          </a:xfrm>
          <a:prstGeom prst="rect">
            <a:avLst/>
          </a:prstGeom>
          <a:noFill/>
          <a:ln>
            <a:noFill/>
          </a:ln>
        </p:spPr>
      </p:pic>
      <p:pic>
        <p:nvPicPr>
          <p:cNvPr id="36" name="Picture 35" descr="N:\Regional Alliances\CVGA\CVGA high res crop.jpg">
            <a:extLst>
              <a:ext uri="{FF2B5EF4-FFF2-40B4-BE49-F238E27FC236}">
                <a16:creationId xmlns:a16="http://schemas.microsoft.com/office/drawing/2014/main" id="{C3E2270D-5FE1-8848-977A-3F5AA69DC54D}"/>
              </a:ext>
            </a:extLst>
          </p:cNvPr>
          <p:cNvPicPr/>
          <p:nvPr/>
        </p:nvPicPr>
        <p:blipFill>
          <a:blip r:embed="rId4"/>
          <a:srcRect/>
          <a:stretch>
            <a:fillRect/>
          </a:stretch>
        </p:blipFill>
        <p:spPr bwMode="auto">
          <a:xfrm>
            <a:off x="1203279" y="5982605"/>
            <a:ext cx="782955" cy="584200"/>
          </a:xfrm>
          <a:prstGeom prst="rect">
            <a:avLst/>
          </a:prstGeom>
          <a:noFill/>
          <a:ln w="9525">
            <a:noFill/>
            <a:miter lim="800000"/>
            <a:headEnd/>
            <a:tailEnd/>
          </a:ln>
        </p:spPr>
      </p:pic>
      <p:pic>
        <p:nvPicPr>
          <p:cNvPr id="37" name="Picture 36" descr="Macintosh HD:Users:lex:Desktop:GBGA logo sm.png">
            <a:extLst>
              <a:ext uri="{FF2B5EF4-FFF2-40B4-BE49-F238E27FC236}">
                <a16:creationId xmlns:a16="http://schemas.microsoft.com/office/drawing/2014/main" id="{395A7136-B01A-904C-9A4C-0542CE6D201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38" name="Picture 37" descr="N:\Regional Alliances\WAGA\WAGA Logo  Tag1 (2).jpg">
            <a:extLst>
              <a:ext uri="{FF2B5EF4-FFF2-40B4-BE49-F238E27FC236}">
                <a16:creationId xmlns:a16="http://schemas.microsoft.com/office/drawing/2014/main" id="{E3DD4654-763B-9047-8D9D-6E78D6293D2F}"/>
              </a:ext>
            </a:extLst>
          </p:cNvPr>
          <p:cNvPicPr/>
          <p:nvPr/>
        </p:nvPicPr>
        <p:blipFill>
          <a:blip r:embed="rId6" cstate="print"/>
          <a:srcRect/>
          <a:stretch>
            <a:fillRect/>
          </a:stretch>
        </p:blipFill>
        <p:spPr bwMode="auto">
          <a:xfrm>
            <a:off x="3079747" y="6055313"/>
            <a:ext cx="756920" cy="499110"/>
          </a:xfrm>
          <a:prstGeom prst="rect">
            <a:avLst/>
          </a:prstGeom>
          <a:noFill/>
        </p:spPr>
      </p:pic>
      <p:pic>
        <p:nvPicPr>
          <p:cNvPr id="39" name="Picture 38" descr="N:\Regional Alliances\SECCCA\logo small.png">
            <a:extLst>
              <a:ext uri="{FF2B5EF4-FFF2-40B4-BE49-F238E27FC236}">
                <a16:creationId xmlns:a16="http://schemas.microsoft.com/office/drawing/2014/main" id="{FACEF23E-FD23-8445-BF54-8D9A4346F9C9}"/>
              </a:ext>
            </a:extLst>
          </p:cNvPr>
          <p:cNvPicPr/>
          <p:nvPr/>
        </p:nvPicPr>
        <p:blipFill>
          <a:blip r:embed="rId7"/>
          <a:srcRect/>
          <a:stretch>
            <a:fillRect/>
          </a:stretch>
        </p:blipFill>
        <p:spPr bwMode="auto">
          <a:xfrm>
            <a:off x="3960400" y="6075950"/>
            <a:ext cx="802640" cy="488950"/>
          </a:xfrm>
          <a:prstGeom prst="rect">
            <a:avLst/>
          </a:prstGeom>
          <a:noFill/>
          <a:ln w="9525">
            <a:noFill/>
            <a:miter lim="800000"/>
            <a:headEnd/>
            <a:tailEnd/>
          </a:ln>
        </p:spPr>
      </p:pic>
      <p:pic>
        <p:nvPicPr>
          <p:cNvPr id="40" name="Picture 39" descr="N:\Regional Alliances\GCCN\GCCN Logo small.png">
            <a:extLst>
              <a:ext uri="{FF2B5EF4-FFF2-40B4-BE49-F238E27FC236}">
                <a16:creationId xmlns:a16="http://schemas.microsoft.com/office/drawing/2014/main" id="{42E204E8-0BCB-984C-8E9A-4072F06DBAC3}"/>
              </a:ext>
            </a:extLst>
          </p:cNvPr>
          <p:cNvPicPr/>
          <p:nvPr/>
        </p:nvPicPr>
        <p:blipFill>
          <a:blip r:embed="rId8"/>
          <a:srcRect/>
          <a:stretch>
            <a:fillRect/>
          </a:stretch>
        </p:blipFill>
        <p:spPr bwMode="auto">
          <a:xfrm>
            <a:off x="4886774" y="6177550"/>
            <a:ext cx="818515" cy="233680"/>
          </a:xfrm>
          <a:prstGeom prst="rect">
            <a:avLst/>
          </a:prstGeom>
          <a:noFill/>
          <a:ln w="9525">
            <a:noFill/>
            <a:miter lim="800000"/>
            <a:headEnd/>
            <a:tailEnd/>
          </a:ln>
        </p:spPr>
      </p:pic>
      <p:pic>
        <p:nvPicPr>
          <p:cNvPr id="41" name="Picture 40" descr="N:\Regional Alliances\NAGA\naga logo 2.png">
            <a:extLst>
              <a:ext uri="{FF2B5EF4-FFF2-40B4-BE49-F238E27FC236}">
                <a16:creationId xmlns:a16="http://schemas.microsoft.com/office/drawing/2014/main" id="{EB6BED93-394E-0F43-9518-4C52E4EE337A}"/>
              </a:ext>
            </a:extLst>
          </p:cNvPr>
          <p:cNvPicPr/>
          <p:nvPr/>
        </p:nvPicPr>
        <p:blipFill>
          <a:blip r:embed="rId9" cstate="print"/>
          <a:srcRect/>
          <a:stretch>
            <a:fillRect/>
          </a:stretch>
        </p:blipFill>
        <p:spPr bwMode="auto">
          <a:xfrm>
            <a:off x="5933797" y="5982605"/>
            <a:ext cx="586740" cy="582295"/>
          </a:xfrm>
          <a:prstGeom prst="rect">
            <a:avLst/>
          </a:prstGeom>
          <a:noFill/>
        </p:spPr>
      </p:pic>
      <p:pic>
        <p:nvPicPr>
          <p:cNvPr id="42" name="Picture 41">
            <a:extLst>
              <a:ext uri="{FF2B5EF4-FFF2-40B4-BE49-F238E27FC236}">
                <a16:creationId xmlns:a16="http://schemas.microsoft.com/office/drawing/2014/main" id="{BE0990CE-D45B-744B-B971-9A795C50B3F9}"/>
              </a:ext>
            </a:extLst>
          </p:cNvPr>
          <p:cNvPicPr>
            <a:picLocks noChangeAspect="1"/>
          </p:cNvPicPr>
          <p:nvPr/>
        </p:nvPicPr>
        <p:blipFill>
          <a:blip r:embed="rId10"/>
          <a:stretch>
            <a:fillRect/>
          </a:stretch>
        </p:blipFill>
        <p:spPr>
          <a:xfrm>
            <a:off x="8284029" y="5950538"/>
            <a:ext cx="3730171" cy="701187"/>
          </a:xfrm>
          <a:prstGeom prst="rect">
            <a:avLst/>
          </a:prstGeom>
        </p:spPr>
      </p:pic>
      <p:pic>
        <p:nvPicPr>
          <p:cNvPr id="16" name="Picture 3" descr="VicLittrStratgyDoc09 F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90208" y="595151"/>
            <a:ext cx="3718691" cy="525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66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EAGA_col copy.jpg">
            <a:extLst>
              <a:ext uri="{FF2B5EF4-FFF2-40B4-BE49-F238E27FC236}">
                <a16:creationId xmlns:a16="http://schemas.microsoft.com/office/drawing/2014/main" id="{9EB42DBA-0136-4D4C-89A7-3718CF63088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1368" y="5950538"/>
            <a:ext cx="549275" cy="648335"/>
          </a:xfrm>
          <a:prstGeom prst="rect">
            <a:avLst/>
          </a:prstGeom>
          <a:noFill/>
          <a:ln>
            <a:noFill/>
          </a:ln>
        </p:spPr>
      </p:pic>
      <p:pic>
        <p:nvPicPr>
          <p:cNvPr id="25" name="Picture 24" descr="N:\Regional Alliances\CVGA\CVGA high res crop.jpg">
            <a:extLst>
              <a:ext uri="{FF2B5EF4-FFF2-40B4-BE49-F238E27FC236}">
                <a16:creationId xmlns:a16="http://schemas.microsoft.com/office/drawing/2014/main" id="{5F615C89-CB9E-FC42-9D63-7556B0C3C448}"/>
              </a:ext>
            </a:extLst>
          </p:cNvPr>
          <p:cNvPicPr/>
          <p:nvPr/>
        </p:nvPicPr>
        <p:blipFill>
          <a:blip r:embed="rId4"/>
          <a:srcRect/>
          <a:stretch>
            <a:fillRect/>
          </a:stretch>
        </p:blipFill>
        <p:spPr bwMode="auto">
          <a:xfrm>
            <a:off x="1203279" y="5982605"/>
            <a:ext cx="782955" cy="584200"/>
          </a:xfrm>
          <a:prstGeom prst="rect">
            <a:avLst/>
          </a:prstGeom>
          <a:noFill/>
          <a:ln w="9525">
            <a:noFill/>
            <a:miter lim="800000"/>
            <a:headEnd/>
            <a:tailEnd/>
          </a:ln>
        </p:spPr>
      </p:pic>
      <p:pic>
        <p:nvPicPr>
          <p:cNvPr id="26" name="Picture 25" descr="Macintosh HD:Users:lex:Desktop:GBGA logo sm.png">
            <a:extLst>
              <a:ext uri="{FF2B5EF4-FFF2-40B4-BE49-F238E27FC236}">
                <a16:creationId xmlns:a16="http://schemas.microsoft.com/office/drawing/2014/main" id="{AD1A0149-81EF-D645-BC1A-74F5D7E9C30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18870" y="6062297"/>
            <a:ext cx="725170" cy="424815"/>
          </a:xfrm>
          <a:prstGeom prst="rect">
            <a:avLst/>
          </a:prstGeom>
          <a:noFill/>
          <a:ln>
            <a:noFill/>
          </a:ln>
        </p:spPr>
      </p:pic>
      <p:pic>
        <p:nvPicPr>
          <p:cNvPr id="27" name="Picture 26" descr="N:\Regional Alliances\WAGA\WAGA Logo  Tag1 (2).jpg">
            <a:extLst>
              <a:ext uri="{FF2B5EF4-FFF2-40B4-BE49-F238E27FC236}">
                <a16:creationId xmlns:a16="http://schemas.microsoft.com/office/drawing/2014/main" id="{5ADEC286-97AC-934B-A871-AC90A241D335}"/>
              </a:ext>
            </a:extLst>
          </p:cNvPr>
          <p:cNvPicPr/>
          <p:nvPr/>
        </p:nvPicPr>
        <p:blipFill>
          <a:blip r:embed="rId6" cstate="print"/>
          <a:srcRect/>
          <a:stretch>
            <a:fillRect/>
          </a:stretch>
        </p:blipFill>
        <p:spPr bwMode="auto">
          <a:xfrm>
            <a:off x="3079747" y="6055313"/>
            <a:ext cx="756920" cy="499110"/>
          </a:xfrm>
          <a:prstGeom prst="rect">
            <a:avLst/>
          </a:prstGeom>
          <a:noFill/>
        </p:spPr>
      </p:pic>
      <p:pic>
        <p:nvPicPr>
          <p:cNvPr id="28" name="Picture 27" descr="N:\Regional Alliances\SECCCA\logo small.png">
            <a:extLst>
              <a:ext uri="{FF2B5EF4-FFF2-40B4-BE49-F238E27FC236}">
                <a16:creationId xmlns:a16="http://schemas.microsoft.com/office/drawing/2014/main" id="{06A35CC5-BF0C-8D47-BF44-499A606F0C76}"/>
              </a:ext>
            </a:extLst>
          </p:cNvPr>
          <p:cNvPicPr/>
          <p:nvPr/>
        </p:nvPicPr>
        <p:blipFill>
          <a:blip r:embed="rId7"/>
          <a:srcRect/>
          <a:stretch>
            <a:fillRect/>
          </a:stretch>
        </p:blipFill>
        <p:spPr bwMode="auto">
          <a:xfrm>
            <a:off x="3960400" y="6075950"/>
            <a:ext cx="802640" cy="488950"/>
          </a:xfrm>
          <a:prstGeom prst="rect">
            <a:avLst/>
          </a:prstGeom>
          <a:noFill/>
          <a:ln w="9525">
            <a:noFill/>
            <a:miter lim="800000"/>
            <a:headEnd/>
            <a:tailEnd/>
          </a:ln>
        </p:spPr>
      </p:pic>
      <p:pic>
        <p:nvPicPr>
          <p:cNvPr id="29" name="Picture 28" descr="N:\Regional Alliances\GCCN\GCCN Logo small.png">
            <a:extLst>
              <a:ext uri="{FF2B5EF4-FFF2-40B4-BE49-F238E27FC236}">
                <a16:creationId xmlns:a16="http://schemas.microsoft.com/office/drawing/2014/main" id="{F7D6E740-4164-B84A-847A-72541DFA7283}"/>
              </a:ext>
            </a:extLst>
          </p:cNvPr>
          <p:cNvPicPr/>
          <p:nvPr/>
        </p:nvPicPr>
        <p:blipFill>
          <a:blip r:embed="rId8"/>
          <a:srcRect/>
          <a:stretch>
            <a:fillRect/>
          </a:stretch>
        </p:blipFill>
        <p:spPr bwMode="auto">
          <a:xfrm>
            <a:off x="4886774" y="6177550"/>
            <a:ext cx="818515" cy="233680"/>
          </a:xfrm>
          <a:prstGeom prst="rect">
            <a:avLst/>
          </a:prstGeom>
          <a:noFill/>
          <a:ln w="9525">
            <a:noFill/>
            <a:miter lim="800000"/>
            <a:headEnd/>
            <a:tailEnd/>
          </a:ln>
        </p:spPr>
      </p:pic>
      <p:pic>
        <p:nvPicPr>
          <p:cNvPr id="30" name="Picture 29" descr="N:\Regional Alliances\NAGA\naga logo 2.png">
            <a:extLst>
              <a:ext uri="{FF2B5EF4-FFF2-40B4-BE49-F238E27FC236}">
                <a16:creationId xmlns:a16="http://schemas.microsoft.com/office/drawing/2014/main" id="{E993F651-50C1-0E4C-87A5-745919F84182}"/>
              </a:ext>
            </a:extLst>
          </p:cNvPr>
          <p:cNvPicPr/>
          <p:nvPr/>
        </p:nvPicPr>
        <p:blipFill>
          <a:blip r:embed="rId9" cstate="print"/>
          <a:srcRect/>
          <a:stretch>
            <a:fillRect/>
          </a:stretch>
        </p:blipFill>
        <p:spPr bwMode="auto">
          <a:xfrm>
            <a:off x="5933797" y="5982605"/>
            <a:ext cx="586740" cy="582295"/>
          </a:xfrm>
          <a:prstGeom prst="rect">
            <a:avLst/>
          </a:prstGeom>
          <a:noFill/>
        </p:spPr>
      </p:pic>
      <p:pic>
        <p:nvPicPr>
          <p:cNvPr id="31" name="Picture 30">
            <a:extLst>
              <a:ext uri="{FF2B5EF4-FFF2-40B4-BE49-F238E27FC236}">
                <a16:creationId xmlns:a16="http://schemas.microsoft.com/office/drawing/2014/main" id="{8F3BF756-0095-5D41-A9F7-3D81EEE823C7}"/>
              </a:ext>
            </a:extLst>
          </p:cNvPr>
          <p:cNvPicPr>
            <a:picLocks noChangeAspect="1"/>
          </p:cNvPicPr>
          <p:nvPr/>
        </p:nvPicPr>
        <p:blipFill>
          <a:blip r:embed="rId10"/>
          <a:stretch>
            <a:fillRect/>
          </a:stretch>
        </p:blipFill>
        <p:spPr>
          <a:xfrm>
            <a:off x="8284029" y="5950538"/>
            <a:ext cx="3730171" cy="701187"/>
          </a:xfrm>
          <a:prstGeom prst="rect">
            <a:avLst/>
          </a:prstGeom>
        </p:spPr>
      </p:pic>
      <p:pic>
        <p:nvPicPr>
          <p:cNvPr id="4" name="Picture 3"/>
          <p:cNvPicPr>
            <a:picLocks noChangeAspect="1"/>
          </p:cNvPicPr>
          <p:nvPr/>
        </p:nvPicPr>
        <p:blipFill rotWithShape="1">
          <a:blip r:embed="rId11"/>
          <a:srcRect b="14817"/>
          <a:stretch/>
        </p:blipFill>
        <p:spPr>
          <a:xfrm>
            <a:off x="1799923" y="564949"/>
            <a:ext cx="8479857" cy="4815573"/>
          </a:xfrm>
          <a:prstGeom prst="rect">
            <a:avLst/>
          </a:prstGeom>
        </p:spPr>
      </p:pic>
    </p:spTree>
    <p:extLst>
      <p:ext uri="{BB962C8B-B14F-4D97-AF65-F5344CB8AC3E}">
        <p14:creationId xmlns:p14="http://schemas.microsoft.com/office/powerpoint/2010/main" val="3294529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2108</TotalTime>
  <Words>1221</Words>
  <Application>Microsoft Office PowerPoint</Application>
  <PresentationFormat>Widescreen</PresentationFormat>
  <Paragraphs>97</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Meiklejohn</dc:creator>
  <cp:lastModifiedBy>Kelly Wickham</cp:lastModifiedBy>
  <cp:revision>62</cp:revision>
  <dcterms:created xsi:type="dcterms:W3CDTF">2018-03-21T05:44:18Z</dcterms:created>
  <dcterms:modified xsi:type="dcterms:W3CDTF">2018-07-18T10:57:23Z</dcterms:modified>
</cp:coreProperties>
</file>