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1" r:id="rId4"/>
    <p:sldId id="282" r:id="rId5"/>
    <p:sldId id="262" r:id="rId6"/>
    <p:sldId id="284" r:id="rId7"/>
    <p:sldId id="275" r:id="rId8"/>
    <p:sldId id="276" r:id="rId9"/>
    <p:sldId id="283" r:id="rId10"/>
    <p:sldId id="28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B691-8350-4BE4-92BF-0D9E0F8568BE}" type="datetimeFigureOut">
              <a:rPr lang="en-AU" smtClean="0"/>
              <a:t>18/07/2018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E73BA-65D6-447D-9C6D-25F4BC4BC9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79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541D1-906F-8E4F-9E87-3481B713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96123-AE25-6046-AE6F-B35A615A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CB13B9-F215-FD4E-ACFA-5C776BA7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A04F5-8442-9341-AEFB-5CEC5E6A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0D8D9-6675-C641-9D8F-C8DABE79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00160-344C-8D4F-98DC-D0FBAD04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19D9D8-4F86-0645-9022-F9995597B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70ABA-D066-BD4B-9A2B-EAFDAD7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64B53C-E132-D843-81CC-26860C40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0E5A3-D935-4045-865F-0CC8C736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3FC1B9-20C8-8F4C-B589-F74111BE5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1818C7-55F1-1044-8524-88C2623F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6C936E-EADA-9E40-8FC1-2B2E11DE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5BA61-09F7-EB48-B8BA-9B9549A9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8E80E-072C-524E-A436-520E61CE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3EFEF-9BAA-924D-83CC-ED5584C9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29F7C-9687-2141-B1B4-03F6ED78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432A3-8EC0-6241-9D26-C67F34F6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33B84-94AB-1A46-AE3C-6DC4E632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F6E17D-DCEA-D949-8BC2-5A49EE5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4332F-7F49-7740-A3A0-442242C5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71A42-9E90-0043-A005-7583B728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EB205-DC6D-3647-858B-8D86C75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F45C07-B6C6-894E-A365-C5E88702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BAA423-FC4A-3E4F-A88A-E94FA2AA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7CEF2-66BC-7745-A5EF-4E0A1B87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BC915-CFFC-484E-A9F2-C90D70531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D9FF3-3529-7646-BCAE-1B3BB492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A89171-C5F9-EB4A-BA6E-036B3DD7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7B6655-1298-554B-A040-B2F39CA3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EB206A-2F02-084A-A2BE-08928A2B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5D8AD-CF3C-F149-ABEE-13A296A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1A2EE4-05E4-0C4A-AC80-93ED4E892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A5C95F-D62C-4040-AA79-4E7AC1C0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40D88C-E9D1-A84D-9246-9D7321AFA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F36F17-AA67-8A48-952F-A713800E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57E132-4BB1-E949-9E98-5437BFD2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87BC85-99C3-4C4F-BFE2-B03B4AE9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3F9A0C-B22A-974C-9767-352AE95C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11F4C-69DD-464E-B684-B5F8946C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509B28-D57F-6845-9AE5-05412FB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7FD9FB-57F9-1A4E-8C41-00716360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1EA392-5C43-174B-9D8E-26A38CE9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4264CE-3BED-D34D-858D-9F33D4BA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CC27C7-2F6C-2240-BAA6-375BD2B0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3E191A-8E3C-5648-8DB4-418C2498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1EDE7-F170-9249-A82F-0A39FED4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4D8C1C-40F1-7B44-A57E-B985CBE2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C876D1-A0DC-3B46-B409-5ED47586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57231F-6ABD-0242-9E95-89722637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5FE4B9-FA0E-0140-89B5-23246435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BD2DD0-10A9-DE43-8F2C-960A3F6F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4873A-3579-814A-8A2F-C28F0B5D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0344C8-D06B-674C-A88E-0BD01BB94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2E81A3-95A0-3E4B-A2DC-3535CEA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55177-AF8B-4648-B28D-6BEFDE2D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59CB71-6069-3046-9E22-F6481A0A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B1B34C-7905-784A-94E6-03AB9456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163D79-2FFE-A448-9039-56737F42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6D4F49-B542-DA47-BC75-BAE11DC6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A5BAD-7244-BC41-81C9-F25EB010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95B8A-4176-F743-8A33-6A13562B1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72B838-6CFA-6840-8CA3-B9DF7291C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mailto:graeme.anderson@ecodev.vic.gov.au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limatekelpie.com.au/understand-climate/climatedog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www.climatechangeinaustralia.gov.au/en/climate-projections/climate-futures-tool/introduction-climate-futures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https://www.climatechangeinaustralia.gov.au/en/climate-campus/modelling-and-projections/projecting-future-climate/greenhouse-gas-scenarios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climatechangeinaustralia.gov.au/en/climate-projections/about/new-generation-modelling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hyperlink" Target="https://www.climatechangeinaustralia.gov.au/en/climate-projections/climate-analogues/analogues-explorer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lex:Desktop:GBGA logo sm.png">
            <a:extLst>
              <a:ext uri="{FF2B5EF4-FFF2-40B4-BE49-F238E27FC236}">
                <a16:creationId xmlns:a16="http://schemas.microsoft.com/office/drawing/2014/main" xmlns="" id="{9A61148D-F915-DF47-B86C-9B0DCF8327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:\Regional Alliances\WAGA\WAGA Logo  Tag1 (2).jpg">
            <a:extLst>
              <a:ext uri="{FF2B5EF4-FFF2-40B4-BE49-F238E27FC236}">
                <a16:creationId xmlns:a16="http://schemas.microsoft.com/office/drawing/2014/main" xmlns="" id="{EA90DA86-2F38-1143-9E54-3DC9AC6E1B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9" name="Picture 8" descr="N:\Regional Alliances\SECCCA\logo small.png">
            <a:extLst>
              <a:ext uri="{FF2B5EF4-FFF2-40B4-BE49-F238E27FC236}">
                <a16:creationId xmlns:a16="http://schemas.microsoft.com/office/drawing/2014/main" xmlns="" id="{5E7F8635-BF51-744E-8C34-283C06A30F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:\Regional Alliances\GCCN\GCCN Logo small.png">
            <a:extLst>
              <a:ext uri="{FF2B5EF4-FFF2-40B4-BE49-F238E27FC236}">
                <a16:creationId xmlns:a16="http://schemas.microsoft.com/office/drawing/2014/main" xmlns="" id="{4432BE3A-FB9C-354B-9BCE-2F8BB3CF80F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:\Regional Alliances\NAGA\naga logo 2.png">
            <a:extLst>
              <a:ext uri="{FF2B5EF4-FFF2-40B4-BE49-F238E27FC236}">
                <a16:creationId xmlns:a16="http://schemas.microsoft.com/office/drawing/2014/main" xmlns="" id="{6886EF25-7B16-5740-8387-024D175F552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4FCF12-409D-B54F-9222-C76C8503E481}"/>
              </a:ext>
            </a:extLst>
          </p:cNvPr>
          <p:cNvSpPr txBox="1"/>
          <p:nvPr/>
        </p:nvSpPr>
        <p:spPr>
          <a:xfrm>
            <a:off x="591681" y="904656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Engaging, adapting, adopting………….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13A66B-8249-AF40-803E-BD2132020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29A99B-D685-40D4-BC6E-4924F32A5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1257" y="302467"/>
            <a:ext cx="1990725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F822C6-7343-467C-A391-E7C35BCCA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23" y="2325382"/>
            <a:ext cx="4579317" cy="244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6D4D6B-FF19-40B5-A59D-64FBB54372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9804" y="1688227"/>
            <a:ext cx="3324225" cy="3714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41AE28-34E3-49C4-82E7-9AFB5A623009}"/>
              </a:ext>
            </a:extLst>
          </p:cNvPr>
          <p:cNvSpPr txBox="1"/>
          <p:nvPr/>
        </p:nvSpPr>
        <p:spPr>
          <a:xfrm>
            <a:off x="8773870" y="2552315"/>
            <a:ext cx="2750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Graeme Anderson</a:t>
            </a:r>
          </a:p>
          <a:p>
            <a:r>
              <a:rPr lang="en-AU" dirty="0"/>
              <a:t>Climate Specialist</a:t>
            </a:r>
          </a:p>
          <a:p>
            <a:endParaRPr lang="en-AU" dirty="0"/>
          </a:p>
          <a:p>
            <a:r>
              <a:rPr lang="en-AU" dirty="0"/>
              <a:t>Agriculture Victoria</a:t>
            </a:r>
          </a:p>
          <a:p>
            <a:endParaRPr lang="en-AU" dirty="0"/>
          </a:p>
          <a:p>
            <a:r>
              <a:rPr lang="en-AU" dirty="0"/>
              <a:t>20</a:t>
            </a:r>
            <a:r>
              <a:rPr lang="en-AU" baseline="30000" dirty="0"/>
              <a:t>th</a:t>
            </a:r>
            <a:r>
              <a:rPr lang="en-AU" dirty="0"/>
              <a:t> July 2018</a:t>
            </a:r>
          </a:p>
          <a:p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7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5061B0-08D4-4BB8-B58E-11BB74DE4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551" y="424543"/>
            <a:ext cx="1990725" cy="83820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C9B7918C-FAA2-4C53-8874-8B3827C09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43" y="318227"/>
            <a:ext cx="843663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66700" indent="-266700" eaLnBrk="0" hangingPunct="0"/>
            <a:r>
              <a:rPr lang="en-AU" sz="2800" b="1" dirty="0">
                <a:solidFill>
                  <a:srgbClr val="000000"/>
                </a:solidFill>
                <a:ea typeface="ＭＳ Ｐゴシック" pitchFamily="34" charset="-128"/>
              </a:rPr>
              <a:t>Adoption &amp; Practice change  - rule of thumb! </a:t>
            </a:r>
          </a:p>
          <a:p>
            <a:pPr marL="266700" indent="-266700" eaLnBrk="0" hangingPunct="0"/>
            <a:r>
              <a:rPr lang="en-AU" sz="2800" b="1" dirty="0">
                <a:solidFill>
                  <a:srgbClr val="000000"/>
                </a:solidFill>
                <a:ea typeface="ＭＳ Ｐゴシック" pitchFamily="34" charset="-128"/>
              </a:rPr>
              <a:t>We all change practice/behaviour when :</a:t>
            </a:r>
          </a:p>
          <a:p>
            <a:pPr marL="266700" indent="-266700" eaLnBrk="0" hangingPunct="0">
              <a:spcBef>
                <a:spcPct val="50000"/>
              </a:spcBef>
              <a:buFontTx/>
              <a:buAutoNum type="arabicPeriod"/>
            </a:pPr>
            <a:r>
              <a:rPr lang="en-AU" sz="2400" b="1" u="sng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sz="2400" u="sng" dirty="0">
                <a:solidFill>
                  <a:srgbClr val="000000"/>
                </a:solidFill>
                <a:ea typeface="ＭＳ Ｐゴシック" pitchFamily="34" charset="-128"/>
              </a:rPr>
              <a:t>IT WORKS! (Proven Technology or Practice)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 The technology/practice is known &amp; proven to work, not a risky experiment (</a:t>
            </a:r>
            <a:r>
              <a:rPr lang="en-AU" sz="2400" i="1" dirty="0">
                <a:solidFill>
                  <a:srgbClr val="000000"/>
                </a:solidFill>
                <a:ea typeface="ＭＳ Ｐゴシック" pitchFamily="34" charset="-128"/>
              </a:rPr>
              <a:t>R,D technology &amp; innovation flow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266700" indent="-266700" eaLnBrk="0" hangingPunct="0">
              <a:spcBef>
                <a:spcPct val="50000"/>
              </a:spcBef>
              <a:buFontTx/>
              <a:buAutoNum type="arabicPeriod"/>
            </a:pPr>
            <a:r>
              <a:rPr lang="en-AU" sz="2400" u="sng" dirty="0">
                <a:solidFill>
                  <a:srgbClr val="000000"/>
                </a:solidFill>
                <a:ea typeface="ＭＳ Ｐゴシック" pitchFamily="34" charset="-128"/>
              </a:rPr>
              <a:t> I WANT TO!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 (Attitude) It makes sense to change for some benefit I value (</a:t>
            </a:r>
            <a:r>
              <a:rPr lang="en-AU" sz="2400" i="1" dirty="0">
                <a:solidFill>
                  <a:srgbClr val="000000"/>
                </a:solidFill>
                <a:ea typeface="ＭＳ Ｐゴシック" pitchFamily="34" charset="-128"/>
              </a:rPr>
              <a:t>much better than current state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266700" indent="-266700" eaLnBrk="0" hangingPunct="0">
              <a:spcBef>
                <a:spcPct val="50000"/>
              </a:spcBef>
              <a:buFontTx/>
              <a:buAutoNum type="arabicPeriod"/>
            </a:pPr>
            <a:r>
              <a:rPr lang="en-AU" sz="2400" u="sng" dirty="0">
                <a:solidFill>
                  <a:srgbClr val="000000"/>
                </a:solidFill>
                <a:ea typeface="ＭＳ Ｐゴシック" pitchFamily="34" charset="-128"/>
              </a:rPr>
              <a:t> I CAN!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 (Capacity) I have capacity to do it - </a:t>
            </a:r>
            <a:r>
              <a:rPr lang="en-AU" sz="2400" dirty="0" err="1">
                <a:solidFill>
                  <a:srgbClr val="000000"/>
                </a:solidFill>
                <a:ea typeface="ＭＳ Ｐゴシック" pitchFamily="34" charset="-128"/>
              </a:rPr>
              <a:t>eg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 time, labour, finances, skills, service providers to make it happen &amp; maintain it (</a:t>
            </a:r>
            <a:r>
              <a:rPr lang="en-AU" sz="2400" i="1" dirty="0">
                <a:solidFill>
                  <a:srgbClr val="000000"/>
                </a:solidFill>
                <a:ea typeface="ＭＳ Ｐゴシック" pitchFamily="34" charset="-128"/>
              </a:rPr>
              <a:t>there’s nothing holding me back</a:t>
            </a:r>
            <a:r>
              <a:rPr lang="en-AU" sz="24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266700" indent="-266700" eaLnBrk="0" hangingPunct="0"/>
            <a:r>
              <a:rPr lang="en-AU" sz="2400" b="1" dirty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</a:p>
          <a:p>
            <a:pPr marL="266700" indent="-266700" eaLnBrk="0" hangingPunct="0"/>
            <a:r>
              <a:rPr lang="en-AU" sz="2400" b="1" dirty="0">
                <a:solidFill>
                  <a:srgbClr val="000000"/>
                </a:solidFill>
                <a:ea typeface="ＭＳ Ｐゴシック" pitchFamily="34" charset="-128"/>
              </a:rPr>
              <a:t>		“Getting 2 out of 3 of these isn’t enough!”</a:t>
            </a:r>
          </a:p>
          <a:p>
            <a:pPr marL="266700" indent="-266700" eaLnBrk="0" hangingPunct="0"/>
            <a:endParaRPr lang="en-AU" sz="28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8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acintosh HD:Users:lex:Desktop:GBGA logo sm.png">
            <a:extLst>
              <a:ext uri="{FF2B5EF4-FFF2-40B4-BE49-F238E27FC236}">
                <a16:creationId xmlns:a16="http://schemas.microsoft.com/office/drawing/2014/main" xmlns="" id="{AD1A0149-81EF-D645-BC1A-74F5D7E9C3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N:\Regional Alliances\WAGA\WAGA Logo  Tag1 (2).jpg">
            <a:extLst>
              <a:ext uri="{FF2B5EF4-FFF2-40B4-BE49-F238E27FC236}">
                <a16:creationId xmlns:a16="http://schemas.microsoft.com/office/drawing/2014/main" xmlns="" id="{5ADEC286-97AC-934B-A871-AC90A241D33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28" name="Picture 27" descr="N:\Regional Alliances\SECCCA\logo small.png">
            <a:extLst>
              <a:ext uri="{FF2B5EF4-FFF2-40B4-BE49-F238E27FC236}">
                <a16:creationId xmlns:a16="http://schemas.microsoft.com/office/drawing/2014/main" xmlns="" id="{06A35CC5-BF0C-8D47-BF44-499A606F0C7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N:\Regional Alliances\GCCN\GCCN Logo small.png">
            <a:extLst>
              <a:ext uri="{FF2B5EF4-FFF2-40B4-BE49-F238E27FC236}">
                <a16:creationId xmlns:a16="http://schemas.microsoft.com/office/drawing/2014/main" xmlns="" id="{F7D6E740-4164-B84A-847A-72541DFA728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N:\Regional Alliances\NAGA\naga logo 2.png">
            <a:extLst>
              <a:ext uri="{FF2B5EF4-FFF2-40B4-BE49-F238E27FC236}">
                <a16:creationId xmlns:a16="http://schemas.microsoft.com/office/drawing/2014/main" xmlns="" id="{E993F651-50C1-0E4C-87A5-745919F8418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F3BF756-0095-5D41-A9F7-3D81EEE82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F8C745-844E-4476-9523-00114A48C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225"/>
            <a:ext cx="9144000" cy="5143500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9E9EC12C-E430-4C7A-A300-5A15788AC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2" y="165225"/>
            <a:ext cx="9144000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3200" b="1" dirty="0">
                <a:solidFill>
                  <a:srgbClr val="020202"/>
                </a:solidFill>
                <a:ea typeface="MS PGothic"/>
                <a:cs typeface="MS PGothic"/>
              </a:rPr>
              <a:t>Thank You</a:t>
            </a:r>
          </a:p>
          <a:p>
            <a:pPr algn="ctr" eaLnBrk="0" hangingPunct="0">
              <a:spcBef>
                <a:spcPct val="50000"/>
              </a:spcBef>
            </a:pPr>
            <a:endParaRPr lang="en-AU" sz="3200" b="1" dirty="0">
              <a:solidFill>
                <a:srgbClr val="020202"/>
              </a:solidFill>
              <a:ea typeface="MS PGothic"/>
              <a:cs typeface="MS PGothic"/>
            </a:endParaRPr>
          </a:p>
          <a:p>
            <a:pPr algn="ctr" eaLnBrk="0" hangingPunct="0">
              <a:spcBef>
                <a:spcPct val="50000"/>
              </a:spcBef>
            </a:pPr>
            <a:endParaRPr lang="en-AU" sz="3200" b="1" dirty="0">
              <a:solidFill>
                <a:srgbClr val="020202"/>
              </a:solidFill>
              <a:ea typeface="MS PGothic"/>
              <a:cs typeface="MS PGothic"/>
            </a:endParaRPr>
          </a:p>
          <a:p>
            <a:pPr algn="ctr"/>
            <a:r>
              <a:rPr lang="en-AU" sz="1600" i="1" dirty="0">
                <a:solidFill>
                  <a:srgbClr val="020202"/>
                </a:solidFill>
                <a:latin typeface="Lucida Sans Std"/>
              </a:rPr>
              <a:t>Subscribe to ‘The Break’ </a:t>
            </a:r>
          </a:p>
          <a:p>
            <a:pPr algn="ctr"/>
            <a:endParaRPr lang="en-AU" sz="1600" i="1" dirty="0">
              <a:solidFill>
                <a:srgbClr val="020202"/>
              </a:solidFill>
              <a:latin typeface="Lucida Sans Std"/>
            </a:endParaRPr>
          </a:p>
          <a:p>
            <a:pPr algn="ctr"/>
            <a:r>
              <a:rPr lang="en-AU" sz="3200" b="1" dirty="0">
                <a:solidFill>
                  <a:srgbClr val="020202"/>
                </a:solidFill>
                <a:latin typeface="Lucida Sans Std"/>
              </a:rPr>
              <a:t>The.Break@ecodev.vic.gov.au</a:t>
            </a:r>
          </a:p>
          <a:p>
            <a:pPr algn="ctr"/>
            <a:r>
              <a:rPr lang="en-AU" sz="1600" i="1" dirty="0">
                <a:solidFill>
                  <a:srgbClr val="020202"/>
                </a:solidFill>
                <a:latin typeface="Lucida Sans Std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D860A0-BBAF-42B9-BFE7-065EB4B2187B}"/>
              </a:ext>
            </a:extLst>
          </p:cNvPr>
          <p:cNvSpPr/>
          <p:nvPr/>
        </p:nvSpPr>
        <p:spPr>
          <a:xfrm>
            <a:off x="283245" y="3520190"/>
            <a:ext cx="784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Checkout the new National </a:t>
            </a:r>
            <a:r>
              <a:rPr lang="en-AU" dirty="0" err="1"/>
              <a:t>ClimateDog</a:t>
            </a:r>
            <a:r>
              <a:rPr lang="en-AU" dirty="0"/>
              <a:t> animations!!!!</a:t>
            </a:r>
          </a:p>
          <a:p>
            <a:r>
              <a:rPr lang="en-AU" dirty="0">
                <a:hlinkClick r:id="rId9"/>
              </a:rPr>
              <a:t>www.climatekelpie.com.au/understand-climate/climatedogs</a:t>
            </a:r>
            <a:endParaRPr lang="en-AU" dirty="0"/>
          </a:p>
          <a:p>
            <a:endParaRPr lang="en-AU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6094A8BE-CF31-4E32-9B20-1DCE9282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40" y="4447481"/>
            <a:ext cx="47236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hlinkClick r:id="rId10"/>
              </a:rPr>
              <a:t>graeme.anderson@ecodev.vic.gov.au</a:t>
            </a:r>
            <a:r>
              <a:rPr lang="en-AU" dirty="0">
                <a:solidFill>
                  <a:srgbClr val="000000"/>
                </a:solidFill>
              </a:rPr>
              <a:t> </a:t>
            </a:r>
          </a:p>
          <a:p>
            <a:r>
              <a:rPr lang="en-AU" dirty="0">
                <a:solidFill>
                  <a:srgbClr val="000000"/>
                </a:solidFill>
              </a:rPr>
              <a:t>Tweets @</a:t>
            </a:r>
            <a:r>
              <a:rPr lang="en-AU" dirty="0" err="1">
                <a:solidFill>
                  <a:srgbClr val="000000"/>
                </a:solidFill>
              </a:rPr>
              <a:t>climatedogs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A58107-E074-4207-B3FC-F52B1EE788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205" y="103469"/>
            <a:ext cx="1523795" cy="641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52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EB54ED0-E602-40A1-B3B1-E642DC6E6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9114" y="197609"/>
            <a:ext cx="1990725" cy="8382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D7E52492-535D-44C8-81BB-74FF59B852E1}"/>
              </a:ext>
            </a:extLst>
          </p:cNvPr>
          <p:cNvSpPr txBox="1">
            <a:spLocks/>
          </p:cNvSpPr>
          <p:nvPr/>
        </p:nvSpPr>
        <p:spPr bwMode="auto">
          <a:xfrm>
            <a:off x="421369" y="423545"/>
            <a:ext cx="531762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04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000000"/>
                </a:solidFill>
                <a:latin typeface="Lucida Sans Std"/>
              </a:rPr>
              <a:t>Agriculture Victoria </a:t>
            </a:r>
          </a:p>
          <a:p>
            <a:pPr marL="0" indent="0">
              <a:buNone/>
            </a:pPr>
            <a:r>
              <a:rPr lang="en-US" b="1" kern="0" dirty="0">
                <a:solidFill>
                  <a:srgbClr val="000000"/>
                </a:solidFill>
                <a:latin typeface="Lucida Sans Std"/>
              </a:rPr>
              <a:t>Seasonal Risk Team</a:t>
            </a: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Climate literacy, seasonal variability &amp; change, extension products for Victoria</a:t>
            </a: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Monthly “commentary” The Break </a:t>
            </a:r>
            <a:r>
              <a:rPr lang="en-US" sz="2100" kern="0" dirty="0" err="1">
                <a:solidFill>
                  <a:srgbClr val="000000"/>
                </a:solidFill>
                <a:latin typeface="Lucida Sans Std"/>
              </a:rPr>
              <a:t>youtube</a:t>
            </a:r>
            <a:endParaRPr lang="en-US" sz="2100" kern="0" dirty="0">
              <a:solidFill>
                <a:srgbClr val="000000"/>
              </a:solidFill>
              <a:latin typeface="Lucida Sans Std"/>
            </a:endParaRP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Global forecast comparisons for Vic</a:t>
            </a: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Deep soil moisture probe data &amp; technology</a:t>
            </a: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Package up climate/carbon R&amp;D</a:t>
            </a:r>
          </a:p>
          <a:p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120 forums/year – upscaling  climate drivers &amp; variability via request</a:t>
            </a:r>
          </a:p>
          <a:p>
            <a:r>
              <a:rPr lang="en-US" sz="2100" kern="0" dirty="0" err="1">
                <a:solidFill>
                  <a:srgbClr val="000000"/>
                </a:solidFill>
                <a:latin typeface="Lucida Sans Std"/>
              </a:rPr>
              <a:t>ClimateDogs</a:t>
            </a:r>
            <a:r>
              <a:rPr lang="en-US" sz="2100" kern="0" dirty="0">
                <a:solidFill>
                  <a:srgbClr val="000000"/>
                </a:solidFill>
                <a:latin typeface="Lucida Sans Std"/>
              </a:rPr>
              <a:t>, analogues, capability for advisory sector </a:t>
            </a:r>
            <a:endParaRPr lang="en-US" sz="2000" kern="0" dirty="0">
              <a:solidFill>
                <a:srgbClr val="000000"/>
              </a:solidFill>
              <a:latin typeface="Lucida Sans Std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Lucida Sans Std"/>
              </a:rPr>
              <a:t>(me, Dale Grey, Dale Boyd, Liz Hamilton)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F3F0DC4B-4F8E-473D-8C3C-4354DC67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41" y="69245"/>
            <a:ext cx="3214946" cy="18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7DC29B83-7BC6-456E-B7C6-BF95369D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31" y="1872365"/>
            <a:ext cx="3268804" cy="20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4F9643-89B5-4BCD-BFBA-4AF1F453A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39" y="973861"/>
            <a:ext cx="1573100" cy="885014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C7250D26-F687-4A90-81E9-4EB56C78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72" y="3931061"/>
            <a:ext cx="2739656" cy="20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C982E6A-13DE-411F-BE1C-119D7B15FD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2928" y="3941673"/>
            <a:ext cx="3310731" cy="1629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A04825-CBA3-44A1-8B64-C9AA0121FA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9142" y="2041600"/>
            <a:ext cx="2648352" cy="15119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17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4765BD-7128-4CF1-A1E8-0DDF75074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970" y="272143"/>
            <a:ext cx="1990725" cy="8382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E945B5-C512-4372-8CB4-622CC893FDE2}"/>
              </a:ext>
            </a:extLst>
          </p:cNvPr>
          <p:cNvSpPr txBox="1">
            <a:spLocks noChangeArrowheads="1"/>
          </p:cNvSpPr>
          <p:nvPr/>
        </p:nvSpPr>
        <p:spPr>
          <a:xfrm>
            <a:off x="311294" y="596745"/>
            <a:ext cx="9340705" cy="4713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/>
              <a:t> </a:t>
            </a:r>
            <a:r>
              <a:rPr lang="en-AU" sz="3000" b="1" dirty="0"/>
              <a:t>The three “P”’s of climate change impacts:</a:t>
            </a:r>
          </a:p>
          <a:p>
            <a:endParaRPr lang="en-AU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b="1" u="sng" dirty="0"/>
              <a:t>Physical</a:t>
            </a:r>
            <a:r>
              <a:rPr lang="en-AU" sz="3000" dirty="0"/>
              <a:t> – effects of what the climate does (heat waves, droughts, floods, wild weather etc)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b="1" u="sng" dirty="0"/>
              <a:t>Policy</a:t>
            </a:r>
            <a:r>
              <a:rPr lang="en-AU" sz="3000" dirty="0"/>
              <a:t> – the impacts of changes to policy (reform around issues such as water, carbon trading, energy,  renewables, bushfires, planning, coasts, drought support, transport, rural health etc)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b="1" u="sng" dirty="0"/>
              <a:t>People</a:t>
            </a:r>
            <a:r>
              <a:rPr lang="en-AU" sz="3000" dirty="0"/>
              <a:t> – how others respond (consumers, banks, insurance, trade/market/supply chains etc)</a:t>
            </a:r>
          </a:p>
          <a:p>
            <a:endParaRPr lang="en-AU" sz="3000" dirty="0"/>
          </a:p>
          <a:p>
            <a:endParaRPr lang="en-AU" sz="3000" dirty="0"/>
          </a:p>
        </p:txBody>
      </p:sp>
      <p:pic>
        <p:nvPicPr>
          <p:cNvPr id="2050" name="Picture 2" descr="Image result for drivers of change">
            <a:extLst>
              <a:ext uri="{FF2B5EF4-FFF2-40B4-BE49-F238E27FC236}">
                <a16:creationId xmlns:a16="http://schemas.microsoft.com/office/drawing/2014/main" xmlns="" id="{4819D334-7A7E-46F8-9113-5D3209D2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205" y="3240986"/>
            <a:ext cx="2082640" cy="20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ivers of change">
            <a:extLst>
              <a:ext uri="{FF2B5EF4-FFF2-40B4-BE49-F238E27FC236}">
                <a16:creationId xmlns:a16="http://schemas.microsoft.com/office/drawing/2014/main" xmlns="" id="{9F0AE5FB-12F2-4965-A38D-BC029FDC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95" y="2461518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2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4765BD-7128-4CF1-A1E8-0DDF75074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970" y="272143"/>
            <a:ext cx="1990725" cy="8382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E945B5-C512-4372-8CB4-622CC893FDE2}"/>
              </a:ext>
            </a:extLst>
          </p:cNvPr>
          <p:cNvSpPr txBox="1">
            <a:spLocks noChangeArrowheads="1"/>
          </p:cNvSpPr>
          <p:nvPr/>
        </p:nvSpPr>
        <p:spPr>
          <a:xfrm>
            <a:off x="71252" y="366268"/>
            <a:ext cx="9340705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/>
              <a:t> </a:t>
            </a:r>
            <a:r>
              <a:rPr lang="en-AU" sz="3000" b="1" dirty="0"/>
              <a:t>Farmers adapting to lots of things…..</a:t>
            </a:r>
            <a:endParaRPr lang="en-AU" sz="3000" dirty="0"/>
          </a:p>
          <a:p>
            <a:endParaRPr lang="en-AU" sz="3000" dirty="0"/>
          </a:p>
        </p:txBody>
      </p:sp>
      <p:pic>
        <p:nvPicPr>
          <p:cNvPr id="13" name="Picture 2" descr="http://www.abc.net.au/cm/lb/8310652/data/custom-1000-sheep-and-wheat-distribution-australia-map-data.jpg">
            <a:extLst>
              <a:ext uri="{FF2B5EF4-FFF2-40B4-BE49-F238E27FC236}">
                <a16:creationId xmlns:a16="http://schemas.microsoft.com/office/drawing/2014/main" xmlns="" id="{B7229170-8628-4E66-BDFC-2A3286B4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5" y="1638293"/>
            <a:ext cx="4707102" cy="36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4846C96-CF76-439F-89F3-424CA916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6" y="1323561"/>
            <a:ext cx="4726340" cy="40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7733A4-7B5B-481C-A4D3-0138CB10C2E0}"/>
              </a:ext>
            </a:extLst>
          </p:cNvPr>
          <p:cNvSpPr txBox="1"/>
          <p:nvPr/>
        </p:nvSpPr>
        <p:spPr>
          <a:xfrm>
            <a:off x="6520537" y="5324115"/>
            <a:ext cx="5365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www.aegic.org.au/media/news/2016/02/new-australian-climate-developing.aspx</a:t>
            </a:r>
            <a:endParaRPr lang="en-A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82F6FF-9EA7-43B6-A339-A106DE63033B}"/>
              </a:ext>
            </a:extLst>
          </p:cNvPr>
          <p:cNvSpPr txBox="1"/>
          <p:nvPr/>
        </p:nvSpPr>
        <p:spPr>
          <a:xfrm>
            <a:off x="1514764" y="1323561"/>
            <a:ext cx="232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Land use 1920’s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05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BD323F47-A98A-4E38-A57A-90E3DD4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8" y="345376"/>
            <a:ext cx="848839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Climate change &amp; variability – a tag team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Climate change will appear one week, season &amp; year at a time – under the cloak of “variability”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Context for decisions - short, medium or longer term timeframes? (frame for decision making today)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Non-stationary climate system = whole new set of challenges (it’ll keep on changing folks…...)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Climate Models vs What actually happens (</a:t>
            </a:r>
            <a:r>
              <a:rPr lang="en-AU" sz="2400" dirty="0" err="1">
                <a:solidFill>
                  <a:srgbClr val="000000"/>
                </a:solidFill>
                <a:ea typeface="ＭＳ Ｐゴシック" charset="-128"/>
              </a:rPr>
              <a:t>eg</a:t>
            </a: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 already at 2030 (days&gt;35), blocking &amp; extreme weather events)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a typeface="ＭＳ Ｐゴシック" charset="-128"/>
              </a:rPr>
              <a:t>Removing a ‘slice’ from our ag productivity efforts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endParaRPr lang="en-AU" sz="32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3CE929-71ED-403A-BF62-80B1452F7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4293" y="61846"/>
            <a:ext cx="1990725" cy="8382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0371B9F4-26C0-42A2-8633-3858653E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68" y="2105892"/>
            <a:ext cx="3292150" cy="22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37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9874C1-5825-49C9-87C9-83B0BEB9F93F}"/>
              </a:ext>
            </a:extLst>
          </p:cNvPr>
          <p:cNvSpPr txBox="1"/>
          <p:nvPr/>
        </p:nvSpPr>
        <p:spPr>
          <a:xfrm>
            <a:off x="831529" y="228741"/>
            <a:ext cx="87444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0000"/>
                </a:solidFill>
              </a:rPr>
              <a:t>Farmers &amp; Agriculture ingredients for success: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Modern technologies, R&amp;D, genetics, innovations </a:t>
            </a:r>
            <a:r>
              <a:rPr lang="en-AU" sz="2800" dirty="0" err="1">
                <a:solidFill>
                  <a:srgbClr val="000000"/>
                </a:solidFill>
              </a:rPr>
              <a:t>etc</a:t>
            </a:r>
            <a:endParaRPr lang="en-AU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Improved farm &amp; regional infrastructure (</a:t>
            </a:r>
            <a:r>
              <a:rPr lang="en-AU" sz="2800" dirty="0" err="1">
                <a:solidFill>
                  <a:srgbClr val="000000"/>
                </a:solidFill>
              </a:rPr>
              <a:t>eg</a:t>
            </a:r>
            <a:r>
              <a:rPr lang="en-AU" sz="2800" dirty="0">
                <a:solidFill>
                  <a:srgbClr val="000000"/>
                </a:solidFill>
              </a:rPr>
              <a:t> storage, water, fodder, communications, transport, social </a:t>
            </a:r>
            <a:r>
              <a:rPr lang="en-AU" sz="2800" dirty="0" err="1">
                <a:solidFill>
                  <a:srgbClr val="000000"/>
                </a:solidFill>
              </a:rPr>
              <a:t>etc</a:t>
            </a:r>
            <a:r>
              <a:rPr lang="en-AU" sz="28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Growth in local &amp; export markets (and biosecurity)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Business management for variable years &amp;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Farm plans, min-tillage, soils, pasture cover, NRM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Networks, knowledge channels, confidence to grow</a:t>
            </a:r>
          </a:p>
        </p:txBody>
      </p:sp>
      <p:pic>
        <p:nvPicPr>
          <p:cNvPr id="17" name="Picture 4" descr="Annual Rainfall - Total for Victoria">
            <a:extLst>
              <a:ext uri="{FF2B5EF4-FFF2-40B4-BE49-F238E27FC236}">
                <a16:creationId xmlns:a16="http://schemas.microsoft.com/office/drawing/2014/main" xmlns="" id="{4ECFEDAE-FEEE-4BCD-95CF-E0956B67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25594"/>
            <a:ext cx="2839320" cy="21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67538D-7814-41FE-9686-2F342C41D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320" y="3951264"/>
            <a:ext cx="3000764" cy="1930316"/>
          </a:xfrm>
          <a:prstGeom prst="rect">
            <a:avLst/>
          </a:prstGeom>
        </p:spPr>
      </p:pic>
      <p:pic>
        <p:nvPicPr>
          <p:cNvPr id="19" name="Picture 2" descr="Annual Australian mean temperature timeseries">
            <a:extLst>
              <a:ext uri="{FF2B5EF4-FFF2-40B4-BE49-F238E27FC236}">
                <a16:creationId xmlns:a16="http://schemas.microsoft.com/office/drawing/2014/main" xmlns="" id="{957A531C-0800-43E6-8F05-2FAD60D7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84" y="3921495"/>
            <a:ext cx="3303916" cy="18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92E4FF-AD5E-40DC-A4AC-C22666BAED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955" y="461433"/>
            <a:ext cx="1990725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74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4765BD-7128-4CF1-A1E8-0DDF75074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6496" y="365721"/>
            <a:ext cx="1990725" cy="838200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C62A2957-FCB3-4DC6-B4C4-7F3A0B70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79" y="794701"/>
            <a:ext cx="842493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Different audiences….different </a:t>
            </a:r>
            <a:r>
              <a:rPr lang="en-AU" sz="3200" b="1" u="sng" dirty="0">
                <a:solidFill>
                  <a:srgbClr val="000000"/>
                </a:solidFill>
                <a:ea typeface="ＭＳ Ｐゴシック" charset="-128"/>
              </a:rPr>
              <a:t>needs</a:t>
            </a: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?</a:t>
            </a:r>
          </a:p>
          <a:p>
            <a:pPr>
              <a:spcBef>
                <a:spcPct val="50000"/>
              </a:spcBef>
            </a:pPr>
            <a:endParaRPr lang="en-AU" sz="3200" b="1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Successful &amp; going places….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Some hanging on until ……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000000"/>
                </a:solidFill>
                <a:ea typeface="ＭＳ Ｐゴシック" charset="-128"/>
              </a:rPr>
              <a:t>Others that could go either way….</a:t>
            </a:r>
          </a:p>
          <a:p>
            <a:pPr>
              <a:spcBef>
                <a:spcPct val="50000"/>
              </a:spcBef>
            </a:pPr>
            <a:endParaRPr lang="en-AU" sz="32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72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4765BD-7128-4CF1-A1E8-0DDF75074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970" y="272143"/>
            <a:ext cx="1990725" cy="838200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9124F3D9-25DA-4456-9F60-B960C37C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79" y="115641"/>
            <a:ext cx="842493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3600" b="1" dirty="0">
                <a:solidFill>
                  <a:srgbClr val="000000"/>
                </a:solidFill>
                <a:ea typeface="ＭＳ Ｐゴシック" charset="-128"/>
              </a:rPr>
              <a:t>Various levels or</a:t>
            </a:r>
          </a:p>
          <a:p>
            <a:pPr algn="ctr">
              <a:spcBef>
                <a:spcPct val="50000"/>
              </a:spcBef>
            </a:pPr>
            <a:r>
              <a:rPr lang="en-AU" sz="3600" b="1" dirty="0">
                <a:solidFill>
                  <a:srgbClr val="000000"/>
                </a:solidFill>
                <a:ea typeface="ＭＳ Ｐゴシック" charset="-128"/>
              </a:rPr>
              <a:t> “LENS” for adaptation?</a:t>
            </a:r>
          </a:p>
          <a:p>
            <a:pPr>
              <a:spcBef>
                <a:spcPct val="50000"/>
              </a:spcBef>
            </a:pPr>
            <a:endParaRPr lang="en-AU" sz="2800" b="1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0000"/>
                </a:solidFill>
                <a:ea typeface="ＭＳ Ｐゴシック" charset="-128"/>
              </a:rPr>
              <a:t>Individual/farm/business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0000"/>
                </a:solidFill>
                <a:ea typeface="ＭＳ Ｐゴシック" charset="-128"/>
              </a:rPr>
              <a:t>Local community, Regional, National?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0000"/>
                </a:solidFill>
                <a:ea typeface="ＭＳ Ｐゴシック" charset="-128"/>
              </a:rPr>
              <a:t>Industry-supply chain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AU" sz="2800" b="1" dirty="0">
                <a:solidFill>
                  <a:srgbClr val="000000"/>
                </a:solidFill>
                <a:ea typeface="ＭＳ Ｐゴシック" charset="-128"/>
              </a:rPr>
              <a:t>Conflicting aims can occur……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1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4FCF12-409D-B54F-9222-C76C8503E481}"/>
              </a:ext>
            </a:extLst>
          </p:cNvPr>
          <p:cNvSpPr txBox="1"/>
          <p:nvPr/>
        </p:nvSpPr>
        <p:spPr>
          <a:xfrm>
            <a:off x="685070" y="336379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Planning for the future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7AC77D-B0EE-2B4F-B137-B73A4ADE31B2}"/>
              </a:ext>
            </a:extLst>
          </p:cNvPr>
          <p:cNvSpPr txBox="1"/>
          <p:nvPr/>
        </p:nvSpPr>
        <p:spPr>
          <a:xfrm>
            <a:off x="650750" y="887632"/>
            <a:ext cx="4445033" cy="245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climate in discussions on future  </a:t>
            </a: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Variety of issues/ timelines (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water,pasture,infrastructure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Analogue climate tool</a:t>
            </a: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:a16="http://schemas.microsoft.com/office/drawing/2014/main" xmlns="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:a16="http://schemas.microsoft.com/office/drawing/2014/main" xmlns="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:a16="http://schemas.microsoft.com/office/drawing/2014/main" xmlns="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:a16="http://schemas.microsoft.com/office/drawing/2014/main" xmlns="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:a16="http://schemas.microsoft.com/office/drawing/2014/main" xmlns="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AAFE3-B0F2-46C9-9EFB-0B2C2CBC5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70" y="3659953"/>
            <a:ext cx="367665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965A3C-5A90-4EEA-9F9F-BFFD07A84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8874" y="820246"/>
            <a:ext cx="4986709" cy="4111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7D2BFA-9F90-41D8-A822-0F7FCE96FD6A}"/>
              </a:ext>
            </a:extLst>
          </p:cNvPr>
          <p:cNvSpPr txBox="1"/>
          <p:nvPr/>
        </p:nvSpPr>
        <p:spPr>
          <a:xfrm>
            <a:off x="3669818" y="4104622"/>
            <a:ext cx="203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/>
              <a:t>Mean annual</a:t>
            </a:r>
          </a:p>
          <a:p>
            <a:pPr algn="ctr"/>
            <a:r>
              <a:rPr lang="en-AU" sz="900" b="1" dirty="0"/>
              <a:t>Max.</a:t>
            </a:r>
          </a:p>
          <a:p>
            <a:pPr algn="ctr"/>
            <a:r>
              <a:rPr lang="en-AU" sz="900" b="1" dirty="0"/>
              <a:t> temp C</a:t>
            </a:r>
            <a:r>
              <a:rPr lang="en-AU" sz="900" b="1" baseline="30000" dirty="0"/>
              <a:t>0</a:t>
            </a:r>
            <a:endParaRPr lang="en-AU" sz="9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E2BA490-9D2E-4158-85EF-783A655AB439}"/>
              </a:ext>
            </a:extLst>
          </p:cNvPr>
          <p:cNvSpPr txBox="1">
            <a:spLocks/>
          </p:cNvSpPr>
          <p:nvPr/>
        </p:nvSpPr>
        <p:spPr>
          <a:xfrm>
            <a:off x="4939178" y="255377"/>
            <a:ext cx="6858000" cy="8275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 err="1"/>
              <a:t>Eg</a:t>
            </a:r>
            <a:r>
              <a:rPr lang="en-AU" sz="2000" b="1" dirty="0"/>
              <a:t> What might Hamilton’s climate be like in 2030-50 &amp; 2090?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FA6E65-F33A-4D22-9C9E-1C31013A2945}"/>
              </a:ext>
            </a:extLst>
          </p:cNvPr>
          <p:cNvSpPr txBox="1"/>
          <p:nvPr/>
        </p:nvSpPr>
        <p:spPr>
          <a:xfrm>
            <a:off x="10510288" y="669169"/>
            <a:ext cx="14927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900" dirty="0"/>
              <a:t>Climate Analogues explore what the future climate could be like for a given location. These analogue localities have been developed using the </a:t>
            </a:r>
            <a:r>
              <a:rPr lang="en-AU" sz="900" u="sng" dirty="0">
                <a:hlinkClick r:id="rId10"/>
              </a:rPr>
              <a:t>Analogues Explorer Tool </a:t>
            </a:r>
            <a:r>
              <a:rPr lang="en-AU" sz="900" dirty="0"/>
              <a:t>from the CSIRO’s </a:t>
            </a:r>
            <a:r>
              <a:rPr lang="en-AU" sz="900" u="sng" dirty="0">
                <a:hlinkClick r:id="rId10"/>
              </a:rPr>
              <a:t>Climate Change in Australia</a:t>
            </a:r>
            <a:r>
              <a:rPr lang="en-AU" sz="900" dirty="0"/>
              <a:t>. This tool matches the proposed future climate of a region with the current climate experienced in another region using average annual rainfall and mean annual max. temperature (within set tolerances). They were developed u</a:t>
            </a:r>
            <a:r>
              <a:rPr lang="en-AU" sz="900" dirty="0">
                <a:solidFill>
                  <a:prstClr val="black"/>
                </a:solidFill>
              </a:rPr>
              <a:t>sing the maximum consensus of models (based on </a:t>
            </a:r>
            <a:r>
              <a:rPr lang="en-AU" sz="900" dirty="0">
                <a:solidFill>
                  <a:prstClr val="black"/>
                </a:solidFill>
                <a:hlinkClick r:id="rId11"/>
              </a:rPr>
              <a:t>CMIP5</a:t>
            </a:r>
            <a:r>
              <a:rPr lang="en-AU" sz="900" dirty="0">
                <a:solidFill>
                  <a:prstClr val="black"/>
                </a:solidFill>
              </a:rPr>
              <a:t>) for the high greenhouse gas emissions scenario, (</a:t>
            </a:r>
            <a:r>
              <a:rPr lang="en-AU" sz="900" dirty="0">
                <a:solidFill>
                  <a:prstClr val="black"/>
                </a:solidFill>
                <a:hlinkClick r:id="rId12"/>
              </a:rPr>
              <a:t>RCP 8.5</a:t>
            </a:r>
            <a:r>
              <a:rPr lang="en-AU" sz="900" dirty="0">
                <a:solidFill>
                  <a:prstClr val="black"/>
                </a:solidFill>
              </a:rPr>
              <a:t>).  These analogues have been further refined to align with projected seasonal changes based on Model GFDL-CM3. from 2030-2050 and Model GFDL-CM3 for 2090 based on advice from CSIRO. This assumes a slight rainfall  increase to 2030, later declining across the Southern Slopes Region and an average temperature increase of 3.5C</a:t>
            </a:r>
            <a:r>
              <a:rPr lang="en-AU" sz="900" baseline="30000" dirty="0">
                <a:solidFill>
                  <a:prstClr val="black"/>
                </a:solidFill>
              </a:rPr>
              <a:t>0  </a:t>
            </a:r>
            <a:r>
              <a:rPr lang="en-AU" sz="900" dirty="0">
                <a:solidFill>
                  <a:prstClr val="black"/>
                </a:solidFill>
              </a:rPr>
              <a:t>by 2090, based on data from the </a:t>
            </a:r>
            <a:r>
              <a:rPr lang="en-AU" sz="900" dirty="0">
                <a:solidFill>
                  <a:prstClr val="black"/>
                </a:solidFill>
                <a:hlinkClick r:id="rId13"/>
              </a:rPr>
              <a:t>Climate Futures Tool</a:t>
            </a:r>
            <a:r>
              <a:rPr lang="en-AU" sz="9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B9FC89-BCED-40A1-91BD-2E8CEC312C5D}"/>
              </a:ext>
            </a:extLst>
          </p:cNvPr>
          <p:cNvSpPr txBox="1"/>
          <p:nvPr/>
        </p:nvSpPr>
        <p:spPr>
          <a:xfrm>
            <a:off x="5788242" y="4982734"/>
            <a:ext cx="44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More info: Liz Hamilton – Agriculture Victoria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9D127A7-1037-45E3-A844-BD91DF4093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4238" y="4931426"/>
            <a:ext cx="1381485" cy="58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108" y="6046105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38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736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Calibri Light</vt:lpstr>
      <vt:lpstr>Helvetica Neue</vt:lpstr>
      <vt:lpstr>Lucida Sans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Meiklejohn</dc:creator>
  <cp:lastModifiedBy>Katrina Dunn</cp:lastModifiedBy>
  <cp:revision>30</cp:revision>
  <dcterms:created xsi:type="dcterms:W3CDTF">2018-03-21T05:44:18Z</dcterms:created>
  <dcterms:modified xsi:type="dcterms:W3CDTF">2018-07-18T02:15:19Z</dcterms:modified>
</cp:coreProperties>
</file>