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7" r:id="rId2"/>
    <p:sldId id="278" r:id="rId3"/>
    <p:sldId id="279" r:id="rId4"/>
    <p:sldId id="280" r:id="rId5"/>
    <p:sldId id="281" r:id="rId6"/>
    <p:sldId id="285" r:id="rId7"/>
    <p:sldId id="282" r:id="rId8"/>
    <p:sldId id="283" r:id="rId9"/>
    <p:sldId id="288" r:id="rId10"/>
    <p:sldId id="286" r:id="rId11"/>
    <p:sldId id="287" r:id="rId12"/>
    <p:sldId id="267" r:id="rId13"/>
    <p:sldId id="273" r:id="rId14"/>
    <p:sldId id="266"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06" autoAdjust="0"/>
    <p:restoredTop sz="91144" autoAdjust="0"/>
  </p:normalViewPr>
  <p:slideViewPr>
    <p:cSldViewPr snapToGrid="0" snapToObjects="1">
      <p:cViewPr varScale="1">
        <p:scale>
          <a:sx n="102" d="100"/>
          <a:sy n="102" d="100"/>
        </p:scale>
        <p:origin x="24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5">
                  <a:tint val="77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8B3-449A-9600-7C4C8AAD232E}"/>
              </c:ext>
            </c:extLst>
          </c:dPt>
          <c:dPt>
            <c:idx val="1"/>
            <c:bubble3D val="0"/>
            <c:spPr>
              <a:solidFill>
                <a:schemeClr val="accent5">
                  <a:shade val="76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8B3-449A-9600-7C4C8AAD232E}"/>
              </c:ext>
            </c:extLst>
          </c:dPt>
          <c:dLbls>
            <c:dLbl>
              <c:idx val="0"/>
              <c:layout>
                <c:manualLayout>
                  <c:x val="-0.24743974190726159"/>
                  <c:y val="-0.22583515602216389"/>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8B3-449A-9600-7C4C8AAD232E}"/>
                </c:ext>
                <c:ext xmlns:c15="http://schemas.microsoft.com/office/drawing/2012/chart" uri="{CE6537A1-D6FC-4f65-9D91-7224C49458BB}">
                  <c15:layout/>
                </c:ext>
              </c:extLst>
            </c:dLbl>
            <c:dLbl>
              <c:idx val="1"/>
              <c:layout>
                <c:manualLayout>
                  <c:x val="0.1806872556921538"/>
                  <c:y val="0.1053593627103188"/>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B3-449A-9600-7C4C8AAD232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Self funding</c:v>
                </c:pt>
                <c:pt idx="1">
                  <c:v>Bank loan</c:v>
                </c:pt>
              </c:strCache>
            </c:strRef>
          </c:cat>
          <c:val>
            <c:numRef>
              <c:f>Sheet1!$B$2:$B$3</c:f>
              <c:numCache>
                <c:formatCode>0%</c:formatCode>
                <c:ptCount val="2"/>
                <c:pt idx="0">
                  <c:v>0.76</c:v>
                </c:pt>
                <c:pt idx="1">
                  <c:v>0.24</c:v>
                </c:pt>
              </c:numCache>
            </c:numRef>
          </c:val>
          <c:extLst xmlns:c16r2="http://schemas.microsoft.com/office/drawing/2015/06/chart">
            <c:ext xmlns:c16="http://schemas.microsoft.com/office/drawing/2014/chart" uri="{C3380CC4-5D6E-409C-BE32-E72D297353CC}">
              <c16:uniqueId val="{00000004-B8B3-449A-9600-7C4C8AAD232E}"/>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9827C-4B84-47D4-A5AF-3C7262F7E1ED}" type="datetimeFigureOut">
              <a:rPr lang="en-AU" smtClean="0"/>
              <a:t>19/07/2018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4C2B7-7DEA-4E85-948C-D06546B8418C}" type="slidenum">
              <a:rPr lang="en-AU" smtClean="0"/>
              <a:t>‹#›</a:t>
            </a:fld>
            <a:endParaRPr lang="en-AU"/>
          </a:p>
        </p:txBody>
      </p:sp>
    </p:spTree>
    <p:extLst>
      <p:ext uri="{BB962C8B-B14F-4D97-AF65-F5344CB8AC3E}">
        <p14:creationId xmlns:p14="http://schemas.microsoft.com/office/powerpoint/2010/main" val="135364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Loan attached to property – peace of mind for Dianne that if she left the property the loan wouldn’t follow and peace of mind for the council that they could recover the full amount of the loan</a:t>
            </a:r>
          </a:p>
        </p:txBody>
      </p:sp>
      <p:sp>
        <p:nvSpPr>
          <p:cNvPr id="4" name="Slide Number Placeholder 3"/>
          <p:cNvSpPr>
            <a:spLocks noGrp="1"/>
          </p:cNvSpPr>
          <p:nvPr>
            <p:ph type="sldNum" sz="quarter" idx="10"/>
          </p:nvPr>
        </p:nvSpPr>
        <p:spPr/>
        <p:txBody>
          <a:bodyPr/>
          <a:lstStyle/>
          <a:p>
            <a:fld id="{EA74C2B7-7DEA-4E85-948C-D06546B8418C}" type="slidenum">
              <a:rPr lang="en-AU" smtClean="0"/>
              <a:t>5</a:t>
            </a:fld>
            <a:endParaRPr lang="en-AU"/>
          </a:p>
        </p:txBody>
      </p:sp>
    </p:spTree>
    <p:extLst>
      <p:ext uri="{BB962C8B-B14F-4D97-AF65-F5344CB8AC3E}">
        <p14:creationId xmlns:p14="http://schemas.microsoft.com/office/powerpoint/2010/main" val="3132835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Loan attached to property – peace of mind for Dianne that if she left the property the loan wouldn’t follow and peace of mind for the council that they could recover the full amount of the loan</a:t>
            </a:r>
          </a:p>
        </p:txBody>
      </p:sp>
      <p:sp>
        <p:nvSpPr>
          <p:cNvPr id="4" name="Slide Number Placeholder 3"/>
          <p:cNvSpPr>
            <a:spLocks noGrp="1"/>
          </p:cNvSpPr>
          <p:nvPr>
            <p:ph type="sldNum" sz="quarter" idx="10"/>
          </p:nvPr>
        </p:nvSpPr>
        <p:spPr/>
        <p:txBody>
          <a:bodyPr/>
          <a:lstStyle/>
          <a:p>
            <a:fld id="{EA74C2B7-7DEA-4E85-948C-D06546B8418C}" type="slidenum">
              <a:rPr lang="en-AU" smtClean="0"/>
              <a:t>6</a:t>
            </a:fld>
            <a:endParaRPr lang="en-AU"/>
          </a:p>
        </p:txBody>
      </p:sp>
    </p:spTree>
    <p:extLst>
      <p:ext uri="{BB962C8B-B14F-4D97-AF65-F5344CB8AC3E}">
        <p14:creationId xmlns:p14="http://schemas.microsoft.com/office/powerpoint/2010/main" val="392903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Yet again LOCAL GOVERNMENT gets its act together whilst the other levels of Government simply dither and do nothing</a:t>
            </a:r>
            <a:endParaRPr lang="en-AU" dirty="0"/>
          </a:p>
        </p:txBody>
      </p:sp>
      <p:sp>
        <p:nvSpPr>
          <p:cNvPr id="4" name="Slide Number Placeholder 3"/>
          <p:cNvSpPr>
            <a:spLocks noGrp="1"/>
          </p:cNvSpPr>
          <p:nvPr>
            <p:ph type="sldNum" sz="quarter" idx="10"/>
          </p:nvPr>
        </p:nvSpPr>
        <p:spPr/>
        <p:txBody>
          <a:bodyPr/>
          <a:lstStyle/>
          <a:p>
            <a:fld id="{EA74C2B7-7DEA-4E85-948C-D06546B8418C}" type="slidenum">
              <a:rPr lang="en-AU" smtClean="0"/>
              <a:t>14</a:t>
            </a:fld>
            <a:endParaRPr lang="en-AU"/>
          </a:p>
        </p:txBody>
      </p:sp>
    </p:spTree>
    <p:extLst>
      <p:ext uri="{BB962C8B-B14F-4D97-AF65-F5344CB8AC3E}">
        <p14:creationId xmlns:p14="http://schemas.microsoft.com/office/powerpoint/2010/main" val="331211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541D1-906F-8E4F-9E87-3481B7133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2896123-AE25-6046-AE6F-B35A615A3C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3CB13B9-F215-FD4E-ACFA-5C776BA7D0F7}"/>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5" name="Footer Placeholder 4">
            <a:extLst>
              <a:ext uri="{FF2B5EF4-FFF2-40B4-BE49-F238E27FC236}">
                <a16:creationId xmlns:a16="http://schemas.microsoft.com/office/drawing/2014/main" xmlns="" id="{E7DA04F5-8442-9341-AEFB-5CEC5E6A4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80D8D9-6675-C641-9D8F-C8DABE799BF0}"/>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1148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00160-344C-8D4F-98DC-D0FBAD0424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519D9D8-4F86-0645-9022-F9995597BB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070ABA-D066-BD4B-9A2B-EAFDAD7D02D7}"/>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5" name="Footer Placeholder 4">
            <a:extLst>
              <a:ext uri="{FF2B5EF4-FFF2-40B4-BE49-F238E27FC236}">
                <a16:creationId xmlns:a16="http://schemas.microsoft.com/office/drawing/2014/main" xmlns="" id="{3C64B53C-E132-D843-81CC-26860C401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50E5A3-D935-4045-865F-0CC8C736E346}"/>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19515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3FC1B9-20C8-8F4C-B589-F74111BE5F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31818C7-55F1-1044-8524-88C2623F7B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6C936E-EADA-9E40-8FC1-2B2E11DEA1A1}"/>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5" name="Footer Placeholder 4">
            <a:extLst>
              <a:ext uri="{FF2B5EF4-FFF2-40B4-BE49-F238E27FC236}">
                <a16:creationId xmlns:a16="http://schemas.microsoft.com/office/drawing/2014/main" xmlns="" id="{B3F5BA61-09F7-EB48-B8BA-9B9549A91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88E80E-072C-524E-A436-520E61CE1266}"/>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99805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E3EFEF-9BAA-924D-83CC-ED5584C9E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629F7C-9687-2141-B1B4-03F6ED7890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9432A3-8EC0-6241-9D26-C67F34F60337}"/>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5" name="Footer Placeholder 4">
            <a:extLst>
              <a:ext uri="{FF2B5EF4-FFF2-40B4-BE49-F238E27FC236}">
                <a16:creationId xmlns:a16="http://schemas.microsoft.com/office/drawing/2014/main" xmlns="" id="{61133B84-94AB-1A46-AE3C-6DC4E6323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F6E17D-DCEA-D949-8BC2-5A49EE5E5C85}"/>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82038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24332F-7F49-7740-A3A0-442242C523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BD71A42-9E90-0043-A005-7583B728E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0EEB205-DC6D-3647-858B-8D86C751058C}"/>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5" name="Footer Placeholder 4">
            <a:extLst>
              <a:ext uri="{FF2B5EF4-FFF2-40B4-BE49-F238E27FC236}">
                <a16:creationId xmlns:a16="http://schemas.microsoft.com/office/drawing/2014/main" xmlns="" id="{F8F45C07-B6C6-894E-A365-C5E88702D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BAA423-FC4A-3E4F-A88A-E94FA2AAA0D8}"/>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4147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7CEF2-66BC-7745-A5EF-4E0A1B872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13BC915-CFFC-484E-A9F2-C90D705317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E3D9FF3-3529-7646-BCAE-1B3BB492D9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4A89171-C5F9-EB4A-BA6E-036B3DD770BB}"/>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6" name="Footer Placeholder 5">
            <a:extLst>
              <a:ext uri="{FF2B5EF4-FFF2-40B4-BE49-F238E27FC236}">
                <a16:creationId xmlns:a16="http://schemas.microsoft.com/office/drawing/2014/main" xmlns="" id="{A57B6655-1298-554B-A040-B2F39CA30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4EB206A-2F02-084A-A2BE-08928A2B5FE7}"/>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261225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5D8AD-CF3C-F149-ABEE-13A296A901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F1A2EE4-05E4-0C4A-AC80-93ED4E892A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DA5C95F-D62C-4040-AA79-4E7AC1C0EE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540D88C-E9D1-A84D-9246-9D7321AFA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4F36F17-AA67-8A48-952F-A713800E2D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E57E132-4BB1-E949-9E98-5437BFD2D8DD}"/>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8" name="Footer Placeholder 7">
            <a:extLst>
              <a:ext uri="{FF2B5EF4-FFF2-40B4-BE49-F238E27FC236}">
                <a16:creationId xmlns:a16="http://schemas.microsoft.com/office/drawing/2014/main" xmlns="" id="{5587BC85-99C3-4C4F-BFE2-B03B4AE923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33F9A0C-B22A-974C-9767-352AE95C6CE5}"/>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172040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11F4C-69DD-464E-B684-B5F8946CD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6509B28-D57F-6845-9AE5-05412FBD4FDA}"/>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4" name="Footer Placeholder 3">
            <a:extLst>
              <a:ext uri="{FF2B5EF4-FFF2-40B4-BE49-F238E27FC236}">
                <a16:creationId xmlns:a16="http://schemas.microsoft.com/office/drawing/2014/main" xmlns="" id="{417FD9FB-57F9-1A4E-8C41-00716360B0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31EA392-5C43-174B-9D8E-26A38CE949C0}"/>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420994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54264CE-3BED-D34D-858D-9F33D4BAB709}"/>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3" name="Footer Placeholder 2">
            <a:extLst>
              <a:ext uri="{FF2B5EF4-FFF2-40B4-BE49-F238E27FC236}">
                <a16:creationId xmlns:a16="http://schemas.microsoft.com/office/drawing/2014/main" xmlns="" id="{D4CC27C7-2F6C-2240-BAA6-375BD2B046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73E191A-8E3C-5648-8DB4-418C2498FB4F}"/>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179033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1EDE7-F170-9249-A82F-0A39FED41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54D8C1C-40F1-7B44-A57E-B985CBE2B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AC876D1-A0DC-3B46-B409-5ED475869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957231F-6ABD-0242-9E95-897226374FDC}"/>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6" name="Footer Placeholder 5">
            <a:extLst>
              <a:ext uri="{FF2B5EF4-FFF2-40B4-BE49-F238E27FC236}">
                <a16:creationId xmlns:a16="http://schemas.microsoft.com/office/drawing/2014/main" xmlns="" id="{125FE4B9-FA0E-0140-89B5-23246435C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BD2DD0-10A9-DE43-8F2C-960A3F6F3B24}"/>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234302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E4873A-3579-814A-8A2F-C28F0B5DD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0344C8-D06B-674C-A88E-0BD01BB94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D2E81A3-95A0-3E4B-A2DC-3535CEA40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EB55177-AF8B-4648-B28D-6BEFDE2D26F5}"/>
              </a:ext>
            </a:extLst>
          </p:cNvPr>
          <p:cNvSpPr>
            <a:spLocks noGrp="1"/>
          </p:cNvSpPr>
          <p:nvPr>
            <p:ph type="dt" sz="half" idx="10"/>
          </p:nvPr>
        </p:nvSpPr>
        <p:spPr/>
        <p:txBody>
          <a:bodyPr/>
          <a:lstStyle/>
          <a:p>
            <a:fld id="{7BBA5D7A-0995-554D-9F27-56FE1F1F2329}" type="datetimeFigureOut">
              <a:rPr lang="en-US" smtClean="0"/>
              <a:t>19-Jul-18</a:t>
            </a:fld>
            <a:endParaRPr lang="en-US"/>
          </a:p>
        </p:txBody>
      </p:sp>
      <p:sp>
        <p:nvSpPr>
          <p:cNvPr id="6" name="Footer Placeholder 5">
            <a:extLst>
              <a:ext uri="{FF2B5EF4-FFF2-40B4-BE49-F238E27FC236}">
                <a16:creationId xmlns:a16="http://schemas.microsoft.com/office/drawing/2014/main" xmlns="" id="{8C59CB71-6069-3046-9E22-F6481A0A9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6B1B34C-7905-784A-94E6-03AB9456830B}"/>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179953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163D79-2FFE-A448-9039-56737F42C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96D4F49-B542-DA47-BC75-BAE11DC6D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5A5BAD-7244-BC41-81C9-F25EB0108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A5D7A-0995-554D-9F27-56FE1F1F2329}" type="datetimeFigureOut">
              <a:rPr lang="en-US" smtClean="0"/>
              <a:t>19-Jul-18</a:t>
            </a:fld>
            <a:endParaRPr lang="en-US"/>
          </a:p>
        </p:txBody>
      </p:sp>
      <p:sp>
        <p:nvSpPr>
          <p:cNvPr id="5" name="Footer Placeholder 4">
            <a:extLst>
              <a:ext uri="{FF2B5EF4-FFF2-40B4-BE49-F238E27FC236}">
                <a16:creationId xmlns:a16="http://schemas.microsoft.com/office/drawing/2014/main" xmlns="" id="{55895B8A-4176-F743-8A33-6A13562B1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D72B838-6CFA-6840-8CA3-B9DF7291C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6606-A41F-DB46-9D64-C3D440CB9AB5}" type="slidenum">
              <a:rPr lang="en-US" smtClean="0"/>
              <a:t>‹#›</a:t>
            </a:fld>
            <a:endParaRPr lang="en-US"/>
          </a:p>
        </p:txBody>
      </p:sp>
    </p:spTree>
    <p:extLst>
      <p:ext uri="{BB962C8B-B14F-4D97-AF65-F5344CB8AC3E}">
        <p14:creationId xmlns:p14="http://schemas.microsoft.com/office/powerpoint/2010/main" val="328042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22.tif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jpeg"/><Relationship Id="rId7"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10.JPG"/><Relationship Id="rId4" Type="http://schemas.openxmlformats.org/officeDocument/2006/relationships/image" Target="../media/image1.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jpe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jpeg"/><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cintosh HD:Users:lex:Desktop:GBGA logo sm.png">
            <a:extLst>
              <a:ext uri="{FF2B5EF4-FFF2-40B4-BE49-F238E27FC236}">
                <a16:creationId xmlns:a16="http://schemas.microsoft.com/office/drawing/2014/main" xmlns="" id="{9A61148D-F915-DF47-B86C-9B0DCF8327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8" name="Picture 7" descr="N:\Regional Alliances\WAGA\WAGA Logo  Tag1 (2).jpg">
            <a:extLst>
              <a:ext uri="{FF2B5EF4-FFF2-40B4-BE49-F238E27FC236}">
                <a16:creationId xmlns:a16="http://schemas.microsoft.com/office/drawing/2014/main" xmlns="" id="{EA90DA86-2F38-1143-9E54-3DC9AC6E1B39}"/>
              </a:ext>
            </a:extLst>
          </p:cNvPr>
          <p:cNvPicPr/>
          <p:nvPr/>
        </p:nvPicPr>
        <p:blipFill>
          <a:blip r:embed="rId3" cstate="print"/>
          <a:srcRect/>
          <a:stretch>
            <a:fillRect/>
          </a:stretch>
        </p:blipFill>
        <p:spPr bwMode="auto">
          <a:xfrm>
            <a:off x="3079747" y="6055313"/>
            <a:ext cx="756920" cy="499110"/>
          </a:xfrm>
          <a:prstGeom prst="rect">
            <a:avLst/>
          </a:prstGeom>
          <a:noFill/>
        </p:spPr>
      </p:pic>
      <p:pic>
        <p:nvPicPr>
          <p:cNvPr id="9" name="Picture 8" descr="N:\Regional Alliances\SECCCA\logo small.png">
            <a:extLst>
              <a:ext uri="{FF2B5EF4-FFF2-40B4-BE49-F238E27FC236}">
                <a16:creationId xmlns:a16="http://schemas.microsoft.com/office/drawing/2014/main" xmlns="" id="{5E7F8635-BF51-744E-8C34-283C06A30F60}"/>
              </a:ext>
            </a:extLst>
          </p:cNvPr>
          <p:cNvPicPr/>
          <p:nvPr/>
        </p:nvPicPr>
        <p:blipFill>
          <a:blip r:embed="rId4"/>
          <a:srcRect/>
          <a:stretch>
            <a:fillRect/>
          </a:stretch>
        </p:blipFill>
        <p:spPr bwMode="auto">
          <a:xfrm>
            <a:off x="3960400" y="6075950"/>
            <a:ext cx="802640" cy="488950"/>
          </a:xfrm>
          <a:prstGeom prst="rect">
            <a:avLst/>
          </a:prstGeom>
          <a:noFill/>
          <a:ln w="9525">
            <a:noFill/>
            <a:miter lim="800000"/>
            <a:headEnd/>
            <a:tailEnd/>
          </a:ln>
        </p:spPr>
      </p:pic>
      <p:pic>
        <p:nvPicPr>
          <p:cNvPr id="10" name="Picture 9" descr="N:\Regional Alliances\GCCN\GCCN Logo small.png">
            <a:extLst>
              <a:ext uri="{FF2B5EF4-FFF2-40B4-BE49-F238E27FC236}">
                <a16:creationId xmlns:a16="http://schemas.microsoft.com/office/drawing/2014/main" xmlns="" id="{4432BE3A-FB9C-354B-9BCE-2F8BB3CF80FA}"/>
              </a:ext>
            </a:extLst>
          </p:cNvPr>
          <p:cNvPicPr/>
          <p:nvPr/>
        </p:nvPicPr>
        <p:blipFill>
          <a:blip r:embed="rId5"/>
          <a:srcRect/>
          <a:stretch>
            <a:fillRect/>
          </a:stretch>
        </p:blipFill>
        <p:spPr bwMode="auto">
          <a:xfrm>
            <a:off x="4886774" y="6177550"/>
            <a:ext cx="818515" cy="233680"/>
          </a:xfrm>
          <a:prstGeom prst="rect">
            <a:avLst/>
          </a:prstGeom>
          <a:noFill/>
          <a:ln w="9525">
            <a:noFill/>
            <a:miter lim="800000"/>
            <a:headEnd/>
            <a:tailEnd/>
          </a:ln>
        </p:spPr>
      </p:pic>
      <p:pic>
        <p:nvPicPr>
          <p:cNvPr id="11" name="Picture 10" descr="N:\Regional Alliances\NAGA\naga logo 2.png">
            <a:extLst>
              <a:ext uri="{FF2B5EF4-FFF2-40B4-BE49-F238E27FC236}">
                <a16:creationId xmlns:a16="http://schemas.microsoft.com/office/drawing/2014/main" xmlns="" id="{6886EF25-7B16-5740-8387-024D175F5525}"/>
              </a:ext>
            </a:extLst>
          </p:cNvPr>
          <p:cNvPicPr/>
          <p:nvPr/>
        </p:nvPicPr>
        <p:blipFill>
          <a:blip r:embed="rId6" cstate="print"/>
          <a:srcRect/>
          <a:stretch>
            <a:fillRect/>
          </a:stretch>
        </p:blipFill>
        <p:spPr bwMode="auto">
          <a:xfrm>
            <a:off x="5933797" y="5982605"/>
            <a:ext cx="586740" cy="582295"/>
          </a:xfrm>
          <a:prstGeom prst="rect">
            <a:avLst/>
          </a:prstGeom>
          <a:noFill/>
        </p:spPr>
      </p:pic>
      <p:pic>
        <p:nvPicPr>
          <p:cNvPr id="13" name="Picture 12">
            <a:extLst>
              <a:ext uri="{FF2B5EF4-FFF2-40B4-BE49-F238E27FC236}">
                <a16:creationId xmlns:a16="http://schemas.microsoft.com/office/drawing/2014/main" xmlns="" id="{0D13A66B-8249-AF40-803E-BD2132020CA2}"/>
              </a:ext>
            </a:extLst>
          </p:cNvPr>
          <p:cNvPicPr>
            <a:picLocks noChangeAspect="1"/>
          </p:cNvPicPr>
          <p:nvPr/>
        </p:nvPicPr>
        <p:blipFill>
          <a:blip r:embed="rId7"/>
          <a:stretch>
            <a:fillRect/>
          </a:stretch>
        </p:blipFill>
        <p:spPr>
          <a:xfrm>
            <a:off x="8284029" y="5950538"/>
            <a:ext cx="3730171" cy="701187"/>
          </a:xfrm>
          <a:prstGeom prst="rect">
            <a:avLst/>
          </a:prstGeom>
        </p:spPr>
      </p:pic>
      <p:pic>
        <p:nvPicPr>
          <p:cNvPr id="12" name="Picture 11"/>
          <p:cNvPicPr>
            <a:picLocks noChangeAspect="1"/>
          </p:cNvPicPr>
          <p:nvPr/>
        </p:nvPicPr>
        <p:blipFill>
          <a:blip r:embed="rId8"/>
          <a:stretch>
            <a:fillRect/>
          </a:stretch>
        </p:blipFill>
        <p:spPr>
          <a:xfrm>
            <a:off x="1379297" y="1400692"/>
            <a:ext cx="3400900" cy="1419423"/>
          </a:xfrm>
          <a:prstGeom prst="rect">
            <a:avLst/>
          </a:prstGeom>
        </p:spPr>
      </p:pic>
      <p:pic>
        <p:nvPicPr>
          <p:cNvPr id="14" name="Picture 13">
            <a:extLst>
              <a:ext uri="{FF2B5EF4-FFF2-40B4-BE49-F238E27FC236}">
                <a16:creationId xmlns:a16="http://schemas.microsoft.com/office/drawing/2014/main" xmlns="" id="{88B5EAA0-3806-F644-B752-573DECE95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5" name="Picture 14">
            <a:extLst>
              <a:ext uri="{FF2B5EF4-FFF2-40B4-BE49-F238E27FC236}">
                <a16:creationId xmlns:a16="http://schemas.microsoft.com/office/drawing/2014/main" xmlns="" id="{9FE00747-07BF-ED45-BB1C-117E0552E12F}"/>
              </a:ext>
            </a:extLst>
          </p:cNvPr>
          <p:cNvPicPr/>
          <p:nvPr/>
        </p:nvPicPr>
        <p:blipFill>
          <a:blip r:embed="rId10">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3389160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3"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4"/>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5"/>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6"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7"/>
          <a:stretch>
            <a:fillRect/>
          </a:stretch>
        </p:blipFill>
        <p:spPr>
          <a:xfrm>
            <a:off x="8284029" y="5950538"/>
            <a:ext cx="3730171" cy="701187"/>
          </a:xfrm>
          <a:prstGeom prst="rect">
            <a:avLst/>
          </a:prstGeom>
        </p:spPr>
      </p:pic>
      <p:pic>
        <p:nvPicPr>
          <p:cNvPr id="14" name="Picture 13"/>
          <p:cNvPicPr/>
          <p:nvPr/>
        </p:nvPicPr>
        <p:blipFill>
          <a:blip r:embed="rId8">
            <a:extLst>
              <a:ext uri="{28A0092B-C50C-407E-A947-70E740481C1C}">
                <a14:useLocalDpi xmlns:a14="http://schemas.microsoft.com/office/drawing/2010/main" val="0"/>
              </a:ext>
            </a:extLst>
          </a:blip>
          <a:stretch>
            <a:fillRect/>
          </a:stretch>
        </p:blipFill>
        <p:spPr bwMode="auto">
          <a:xfrm>
            <a:off x="7270046" y="1371953"/>
            <a:ext cx="4064000" cy="3829182"/>
          </a:xfrm>
          <a:prstGeom prst="rect">
            <a:avLst/>
          </a:prstGeom>
          <a:noFill/>
          <a:ln>
            <a:noFill/>
          </a:ln>
        </p:spPr>
      </p:pic>
      <p:grpSp>
        <p:nvGrpSpPr>
          <p:cNvPr id="2" name="Group 1"/>
          <p:cNvGrpSpPr/>
          <p:nvPr/>
        </p:nvGrpSpPr>
        <p:grpSpPr>
          <a:xfrm>
            <a:off x="8284029" y="1835503"/>
            <a:ext cx="1334104" cy="461665"/>
            <a:chOff x="8284029" y="1835503"/>
            <a:chExt cx="1334104" cy="461665"/>
          </a:xfrm>
        </p:grpSpPr>
        <p:cxnSp>
          <p:nvCxnSpPr>
            <p:cNvPr id="3" name="Straight Connector 2"/>
            <p:cNvCxnSpPr>
              <a:cxnSpLocks/>
            </p:cNvCxnSpPr>
            <p:nvPr/>
          </p:nvCxnSpPr>
          <p:spPr>
            <a:xfrm flipH="1">
              <a:off x="8284029" y="1847169"/>
              <a:ext cx="133410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a:off x="8284029" y="2239233"/>
              <a:ext cx="133410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575303" y="1835503"/>
              <a:ext cx="941283" cy="461665"/>
            </a:xfrm>
            <a:prstGeom prst="rect">
              <a:avLst/>
            </a:prstGeom>
          </p:spPr>
          <p:txBody>
            <a:bodyPr wrap="none">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$100</a:t>
              </a:r>
              <a:endParaRPr lang="en-AU" sz="2400" b="1" dirty="0"/>
            </a:p>
          </p:txBody>
        </p:sp>
      </p:grpSp>
      <p:sp>
        <p:nvSpPr>
          <p:cNvPr id="18" name="TextBox 17">
            <a:extLst/>
          </p:cNvPr>
          <p:cNvSpPr txBox="1"/>
          <p:nvPr/>
        </p:nvSpPr>
        <p:spPr>
          <a:xfrm>
            <a:off x="1277665" y="1110343"/>
            <a:ext cx="3324693"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Removing Barriers</a:t>
            </a:r>
          </a:p>
        </p:txBody>
      </p:sp>
      <p:sp>
        <p:nvSpPr>
          <p:cNvPr id="19" name="TextBox 18">
            <a:extLst/>
          </p:cNvPr>
          <p:cNvSpPr txBox="1"/>
          <p:nvPr/>
        </p:nvSpPr>
        <p:spPr>
          <a:xfrm>
            <a:off x="1262163" y="2177143"/>
            <a:ext cx="5258374" cy="1611852"/>
          </a:xfrm>
          <a:prstGeom prst="rect">
            <a:avLst/>
          </a:prstGeom>
          <a:noFill/>
        </p:spPr>
        <p:txBody>
          <a:bodyPr wrap="square" rtlCol="0">
            <a:spAutoFit/>
          </a:bodyPr>
          <a:lstStyle/>
          <a:p>
            <a:pPr marL="457200" indent="-457200">
              <a:lnSpc>
                <a:spcPct val="114000"/>
              </a:lnSpc>
              <a:spcBef>
                <a:spcPts val="500"/>
              </a:spcBef>
              <a:spcAft>
                <a:spcPts val="500"/>
              </a:spcAft>
              <a:buFont typeface="+mj-lt"/>
              <a:buAutoNum type="arabicPeriod" startAt="3"/>
            </a:pPr>
            <a:r>
              <a:rPr lang="en-AU" sz="2400" b="1" dirty="0">
                <a:latin typeface="Helvetica Neue" panose="02000503000000020004" pitchFamily="2" charset="0"/>
                <a:ea typeface="Helvetica Neue" panose="02000503000000020004" pitchFamily="2" charset="0"/>
                <a:cs typeface="Helvetica Neue" panose="02000503000000020004" pitchFamily="2" charset="0"/>
              </a:rPr>
              <a:t>Trust</a:t>
            </a: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Honest assessment of Solar </a:t>
            </a:r>
          </a:p>
          <a:p>
            <a:pPr marL="342900" indent="-342900">
              <a:lnSpc>
                <a:spcPct val="114000"/>
              </a:lnSpc>
              <a:spcBef>
                <a:spcPts val="500"/>
              </a:spcBef>
              <a:spcAft>
                <a:spcPts val="500"/>
              </a:spcAft>
              <a:buFont typeface="Arial" panose="020B0604020202020204" pitchFamily="34" charset="0"/>
              <a:buChar char="•"/>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0" name="Picture 19">
            <a:extLst>
              <a:ext uri="{FF2B5EF4-FFF2-40B4-BE49-F238E27FC236}">
                <a16:creationId xmlns:a16="http://schemas.microsoft.com/office/drawing/2014/main" xmlns="" id="{88B5EAA0-3806-F644-B752-573DECE95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21" name="Picture 20">
            <a:extLst>
              <a:ext uri="{FF2B5EF4-FFF2-40B4-BE49-F238E27FC236}">
                <a16:creationId xmlns:a16="http://schemas.microsoft.com/office/drawing/2014/main" xmlns="" id="{9FE00747-07BF-ED45-BB1C-117E0552E12F}"/>
              </a:ext>
            </a:extLst>
          </p:cNvPr>
          <p:cNvPicPr/>
          <p:nvPr/>
        </p:nvPicPr>
        <p:blipFill>
          <a:blip r:embed="rId10">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180319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3"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4"/>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5"/>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6"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7"/>
          <a:stretch>
            <a:fillRect/>
          </a:stretch>
        </p:blipFill>
        <p:spPr>
          <a:xfrm>
            <a:off x="8284029" y="5950538"/>
            <a:ext cx="3730171" cy="701187"/>
          </a:xfrm>
          <a:prstGeom prst="rect">
            <a:avLst/>
          </a:prstGeom>
        </p:spPr>
      </p:pic>
      <p:pic>
        <p:nvPicPr>
          <p:cNvPr id="18" name="Picture 17"/>
          <p:cNvPicPr>
            <a:picLocks noChangeAspect="1"/>
          </p:cNvPicPr>
          <p:nvPr/>
        </p:nvPicPr>
        <p:blipFill>
          <a:blip r:embed="rId8"/>
          <a:stretch>
            <a:fillRect/>
          </a:stretch>
        </p:blipFill>
        <p:spPr>
          <a:xfrm>
            <a:off x="7270046" y="1373801"/>
            <a:ext cx="4067175" cy="3829050"/>
          </a:xfrm>
          <a:prstGeom prst="rect">
            <a:avLst/>
          </a:prstGeom>
        </p:spPr>
      </p:pic>
      <p:sp>
        <p:nvSpPr>
          <p:cNvPr id="13" name="TextBox 12">
            <a:extLst/>
          </p:cNvPr>
          <p:cNvSpPr txBox="1"/>
          <p:nvPr/>
        </p:nvSpPr>
        <p:spPr>
          <a:xfrm>
            <a:off x="1277665" y="1110343"/>
            <a:ext cx="3324693"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Removing Barriers</a:t>
            </a:r>
          </a:p>
        </p:txBody>
      </p:sp>
      <p:sp>
        <p:nvSpPr>
          <p:cNvPr id="14" name="TextBox 13">
            <a:extLst/>
          </p:cNvPr>
          <p:cNvSpPr txBox="1"/>
          <p:nvPr/>
        </p:nvSpPr>
        <p:spPr>
          <a:xfrm>
            <a:off x="1262163" y="2177143"/>
            <a:ext cx="5258374" cy="1611852"/>
          </a:xfrm>
          <a:prstGeom prst="rect">
            <a:avLst/>
          </a:prstGeom>
          <a:noFill/>
        </p:spPr>
        <p:txBody>
          <a:bodyPr wrap="square" rtlCol="0">
            <a:spAutoFit/>
          </a:bodyPr>
          <a:lstStyle/>
          <a:p>
            <a:pPr marL="457200" indent="-457200">
              <a:lnSpc>
                <a:spcPct val="114000"/>
              </a:lnSpc>
              <a:spcBef>
                <a:spcPts val="500"/>
              </a:spcBef>
              <a:spcAft>
                <a:spcPts val="500"/>
              </a:spcAft>
              <a:buFont typeface="+mj-lt"/>
              <a:buAutoNum type="arabicPeriod" startAt="3"/>
            </a:pPr>
            <a:r>
              <a:rPr lang="en-AU" sz="2400" b="1" dirty="0">
                <a:latin typeface="Helvetica Neue" panose="02000503000000020004" pitchFamily="2" charset="0"/>
                <a:ea typeface="Helvetica Neue" panose="02000503000000020004" pitchFamily="2" charset="0"/>
                <a:cs typeface="Helvetica Neue" panose="02000503000000020004" pitchFamily="2" charset="0"/>
              </a:rPr>
              <a:t>Trust</a:t>
            </a: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Honest assessment of Solar </a:t>
            </a:r>
          </a:p>
          <a:p>
            <a:pPr marL="342900" indent="-342900">
              <a:lnSpc>
                <a:spcPct val="114000"/>
              </a:lnSpc>
              <a:spcBef>
                <a:spcPts val="500"/>
              </a:spcBef>
              <a:spcAft>
                <a:spcPts val="500"/>
              </a:spcAft>
              <a:buFont typeface="Arial" panose="020B0604020202020204" pitchFamily="34" charset="0"/>
              <a:buChar char="•"/>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5" name="Picture 14">
            <a:extLst>
              <a:ext uri="{FF2B5EF4-FFF2-40B4-BE49-F238E27FC236}">
                <a16:creationId xmlns:a16="http://schemas.microsoft.com/office/drawing/2014/main" xmlns="" id="{88B5EAA0-3806-F644-B752-573DECE95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6" name="Picture 15">
            <a:extLst>
              <a:ext uri="{FF2B5EF4-FFF2-40B4-BE49-F238E27FC236}">
                <a16:creationId xmlns:a16="http://schemas.microsoft.com/office/drawing/2014/main" xmlns="" id="{9FE00747-07BF-ED45-BB1C-117E0552E12F}"/>
              </a:ext>
            </a:extLst>
          </p:cNvPr>
          <p:cNvPicPr/>
          <p:nvPr/>
        </p:nvPicPr>
        <p:blipFill>
          <a:blip r:embed="rId10">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178225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3"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4"/>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5"/>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6"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7"/>
          <a:stretch>
            <a:fillRect/>
          </a:stretch>
        </p:blipFill>
        <p:spPr>
          <a:xfrm>
            <a:off x="8284029" y="5950538"/>
            <a:ext cx="3730171" cy="701187"/>
          </a:xfrm>
          <a:prstGeom prst="rect">
            <a:avLst/>
          </a:prstGeom>
        </p:spPr>
      </p:pic>
      <p:sp>
        <p:nvSpPr>
          <p:cNvPr id="16" name="TextBox 15">
            <a:extLst/>
          </p:cNvPr>
          <p:cNvSpPr txBox="1"/>
          <p:nvPr/>
        </p:nvSpPr>
        <p:spPr>
          <a:xfrm>
            <a:off x="1262163" y="2177143"/>
            <a:ext cx="4548087" cy="2032864"/>
          </a:xfrm>
          <a:prstGeom prst="rect">
            <a:avLst/>
          </a:prstGeom>
          <a:noFill/>
        </p:spPr>
        <p:txBody>
          <a:bodyPr wrap="square" rtlCol="0">
            <a:spAutoFit/>
          </a:bodyPr>
          <a:lstStyle/>
          <a:p>
            <a:pPr marL="342900" indent="-342900">
              <a:lnSpc>
                <a:spcPct val="114000"/>
              </a:lnSpc>
              <a:spcBef>
                <a:spcPts val="500"/>
              </a:spcBef>
              <a:spcAft>
                <a:spcPts val="500"/>
              </a:spcAft>
              <a:buFont typeface="Arial" panose="020B0604020202020204" pitchFamily="34" charset="0"/>
              <a:buChar char="•"/>
            </a:pPr>
            <a:r>
              <a:rPr lang="en-US" sz="2400" u="sng" dirty="0">
                <a:latin typeface="Helvetica Neue" panose="02000503000000020004" pitchFamily="2" charset="0"/>
                <a:ea typeface="Helvetica Neue" panose="02000503000000020004" pitchFamily="2" charset="0"/>
                <a:cs typeface="Helvetica Neue" panose="02000503000000020004" pitchFamily="2" charset="0"/>
              </a:rPr>
              <a:t>Trust</a:t>
            </a:r>
            <a:r>
              <a:rPr lang="en-US" sz="2400" dirty="0">
                <a:latin typeface="Helvetica Neue" panose="02000503000000020004" pitchFamily="2" charset="0"/>
                <a:ea typeface="Helvetica Neue" panose="02000503000000020004" pitchFamily="2" charset="0"/>
                <a:cs typeface="Helvetica Neue" panose="02000503000000020004" pitchFamily="2" charset="0"/>
              </a:rPr>
              <a:t> and </a:t>
            </a:r>
            <a:r>
              <a:rPr lang="en-US" sz="2400" u="sng" dirty="0">
                <a:latin typeface="Helvetica Neue" panose="02000503000000020004" pitchFamily="2" charset="0"/>
                <a:ea typeface="Helvetica Neue" panose="02000503000000020004" pitchFamily="2" charset="0"/>
                <a:cs typeface="Helvetica Neue" panose="02000503000000020004" pitchFamily="2" charset="0"/>
              </a:rPr>
              <a:t>information</a:t>
            </a:r>
            <a:r>
              <a:rPr lang="en-US" sz="2400" dirty="0">
                <a:latin typeface="Helvetica Neue" panose="02000503000000020004" pitchFamily="2" charset="0"/>
                <a:ea typeface="Helvetica Neue" panose="02000503000000020004" pitchFamily="2" charset="0"/>
                <a:cs typeface="Helvetica Neue" panose="02000503000000020004" pitchFamily="2" charset="0"/>
              </a:rPr>
              <a:t> significant barriers</a:t>
            </a:r>
          </a:p>
          <a:p>
            <a:pPr marL="342900" indent="-342900">
              <a:lnSpc>
                <a:spcPct val="114000"/>
              </a:lnSpc>
              <a:spcBef>
                <a:spcPts val="500"/>
              </a:spcBef>
              <a:spcAft>
                <a:spcPts val="500"/>
              </a:spcAft>
              <a:buFont typeface="Arial" panose="020B0604020202020204" pitchFamily="34" charset="0"/>
              <a:buChar char="•"/>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14000"/>
              </a:lnSpc>
              <a:spcBef>
                <a:spcPts val="500"/>
              </a:spcBef>
              <a:spcAft>
                <a:spcPts val="500"/>
              </a:spcAft>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7" name="Chart 16"/>
          <p:cNvGraphicFramePr>
            <a:graphicFrameLocks/>
          </p:cNvGraphicFramePr>
          <p:nvPr>
            <p:extLst>
              <p:ext uri="{D42A27DB-BD31-4B8C-83A1-F6EECF244321}">
                <p14:modId xmlns:p14="http://schemas.microsoft.com/office/powerpoint/2010/main" val="3921565460"/>
              </p:ext>
            </p:extLst>
          </p:nvPr>
        </p:nvGraphicFramePr>
        <p:xfrm>
          <a:off x="6227167" y="1881918"/>
          <a:ext cx="5022352" cy="3167037"/>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2">
            <a:extLst/>
          </p:cNvPr>
          <p:cNvSpPr txBox="1"/>
          <p:nvPr/>
        </p:nvSpPr>
        <p:spPr>
          <a:xfrm>
            <a:off x="1277665" y="1110343"/>
            <a:ext cx="3324693"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Removing Barriers</a:t>
            </a:r>
          </a:p>
        </p:txBody>
      </p:sp>
      <p:pic>
        <p:nvPicPr>
          <p:cNvPr id="14" name="Picture 13">
            <a:extLst>
              <a:ext uri="{FF2B5EF4-FFF2-40B4-BE49-F238E27FC236}">
                <a16:creationId xmlns:a16="http://schemas.microsoft.com/office/drawing/2014/main" xmlns="" id="{88B5EAA0-3806-F644-B752-573DECE95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5" name="Picture 14">
            <a:extLst>
              <a:ext uri="{FF2B5EF4-FFF2-40B4-BE49-F238E27FC236}">
                <a16:creationId xmlns:a16="http://schemas.microsoft.com/office/drawing/2014/main" xmlns="" id="{9FE00747-07BF-ED45-BB1C-117E0552E12F}"/>
              </a:ext>
            </a:extLst>
          </p:cNvPr>
          <p:cNvPicPr/>
          <p:nvPr/>
        </p:nvPicPr>
        <p:blipFill>
          <a:blip r:embed="rId10">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1496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E17AC77D-B0EE-2B4F-B137-B73A4ADE31B2}"/>
              </a:ext>
            </a:extLst>
          </p:cNvPr>
          <p:cNvSpPr txBox="1"/>
          <p:nvPr/>
        </p:nvSpPr>
        <p:spPr>
          <a:xfrm>
            <a:off x="1262164" y="2177143"/>
            <a:ext cx="3462236" cy="1355371"/>
          </a:xfrm>
          <a:prstGeom prst="rect">
            <a:avLst/>
          </a:prstGeom>
          <a:noFill/>
        </p:spPr>
        <p:txBody>
          <a:bodyPr wrap="square" rtlCol="0">
            <a:spAutoFit/>
          </a:bodyPr>
          <a:lstStyle/>
          <a:p>
            <a:pPr marL="342900" indent="-342900">
              <a:lnSpc>
                <a:spcPct val="114000"/>
              </a:lnSpc>
              <a:spcBef>
                <a:spcPts val="500"/>
              </a:spcBef>
              <a:spcAft>
                <a:spcPts val="500"/>
              </a:spcAft>
              <a:buFont typeface="Arial" panose="020B0604020202020204" pitchFamily="34" charset="0"/>
              <a:buChar char="•"/>
            </a:pPr>
            <a:r>
              <a:rPr lang="en-AU" sz="2400" dirty="0">
                <a:latin typeface="Helvetica Neue" panose="02000503000000020004" pitchFamily="2" charset="0"/>
                <a:ea typeface="Helvetica Neue" panose="02000503000000020004" pitchFamily="2" charset="0"/>
                <a:cs typeface="Helvetica Neue" panose="02000503000000020004" pitchFamily="2" charset="0"/>
              </a:rPr>
              <a:t>47% decrease in electricity use from Feb. – April 2018</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3"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4"/>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5"/>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6"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7"/>
          <a:stretch>
            <a:fillRect/>
          </a:stretch>
        </p:blipFill>
        <p:spPr>
          <a:xfrm>
            <a:off x="8284029" y="5950538"/>
            <a:ext cx="3730171" cy="701187"/>
          </a:xfrm>
          <a:prstGeom prst="rect">
            <a:avLst/>
          </a:prstGeom>
        </p:spPr>
      </p:pic>
      <p:pic>
        <p:nvPicPr>
          <p:cNvPr id="2" name="Picture 1"/>
          <p:cNvPicPr>
            <a:picLocks noChangeAspect="1"/>
          </p:cNvPicPr>
          <p:nvPr/>
        </p:nvPicPr>
        <p:blipFill rotWithShape="1">
          <a:blip r:embed="rId8"/>
          <a:srcRect l="64470" t="48371" r="4080" b="-1"/>
          <a:stretch/>
        </p:blipFill>
        <p:spPr>
          <a:xfrm>
            <a:off x="9336505" y="3212431"/>
            <a:ext cx="1407696" cy="1540629"/>
          </a:xfrm>
          <a:prstGeom prst="rect">
            <a:avLst/>
          </a:prstGeom>
        </p:spPr>
      </p:pic>
      <p:sp>
        <p:nvSpPr>
          <p:cNvPr id="16" name="TextBox 15">
            <a:extLst/>
          </p:cNvPr>
          <p:cNvSpPr txBox="1"/>
          <p:nvPr/>
        </p:nvSpPr>
        <p:spPr>
          <a:xfrm>
            <a:off x="1277665" y="1110343"/>
            <a:ext cx="2482026"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Dianne today</a:t>
            </a:r>
          </a:p>
        </p:txBody>
      </p:sp>
      <p:pic>
        <p:nvPicPr>
          <p:cNvPr id="18" name="Picture 17"/>
          <p:cNvPicPr>
            <a:picLocks noChangeAspect="1"/>
          </p:cNvPicPr>
          <p:nvPr/>
        </p:nvPicPr>
        <p:blipFill rotWithShape="1">
          <a:blip r:embed="rId8"/>
          <a:srcRect l="49686" t="23776"/>
          <a:stretch/>
        </p:blipFill>
        <p:spPr>
          <a:xfrm>
            <a:off x="8674768" y="2478505"/>
            <a:ext cx="2252083" cy="2274556"/>
          </a:xfrm>
          <a:prstGeom prst="rect">
            <a:avLst/>
          </a:prstGeom>
        </p:spPr>
      </p:pic>
      <p:pic>
        <p:nvPicPr>
          <p:cNvPr id="19" name="Picture 18"/>
          <p:cNvPicPr>
            <a:picLocks noChangeAspect="1"/>
          </p:cNvPicPr>
          <p:nvPr/>
        </p:nvPicPr>
        <p:blipFill rotWithShape="1">
          <a:blip r:embed="rId8"/>
          <a:srcRect l="15818" t="13677"/>
          <a:stretch/>
        </p:blipFill>
        <p:spPr>
          <a:xfrm>
            <a:off x="7158789" y="2177143"/>
            <a:ext cx="3768062" cy="2575918"/>
          </a:xfrm>
          <a:prstGeom prst="rect">
            <a:avLst/>
          </a:prstGeom>
        </p:spPr>
      </p:pic>
      <p:pic>
        <p:nvPicPr>
          <p:cNvPr id="20" name="Picture 19"/>
          <p:cNvPicPr>
            <a:picLocks noChangeAspect="1"/>
          </p:cNvPicPr>
          <p:nvPr/>
        </p:nvPicPr>
        <p:blipFill>
          <a:blip r:embed="rId8"/>
          <a:stretch>
            <a:fillRect/>
          </a:stretch>
        </p:blipFill>
        <p:spPr>
          <a:xfrm>
            <a:off x="6450804" y="1769030"/>
            <a:ext cx="4476047" cy="2984031"/>
          </a:xfrm>
          <a:prstGeom prst="rect">
            <a:avLst/>
          </a:prstGeom>
        </p:spPr>
      </p:pic>
      <p:pic>
        <p:nvPicPr>
          <p:cNvPr id="17" name="Picture 16">
            <a:extLst>
              <a:ext uri="{FF2B5EF4-FFF2-40B4-BE49-F238E27FC236}">
                <a16:creationId xmlns:a16="http://schemas.microsoft.com/office/drawing/2014/main" xmlns="" id="{88B5EAA0-3806-F644-B752-573DECE95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21" name="Picture 20">
            <a:extLst>
              <a:ext uri="{FF2B5EF4-FFF2-40B4-BE49-F238E27FC236}">
                <a16:creationId xmlns:a16="http://schemas.microsoft.com/office/drawing/2014/main" xmlns="" id="{9FE00747-07BF-ED45-BB1C-117E0552E12F}"/>
              </a:ext>
            </a:extLst>
          </p:cNvPr>
          <p:cNvPicPr/>
          <p:nvPr/>
        </p:nvPicPr>
        <p:blipFill>
          <a:blip r:embed="rId10">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3939177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749"/>
                                          </p:stCondLst>
                                        </p:cTn>
                                        <p:tgtEl>
                                          <p:spTgt spid="19"/>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749"/>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E17AC77D-B0EE-2B4F-B137-B73A4ADE31B2}"/>
              </a:ext>
            </a:extLst>
          </p:cNvPr>
          <p:cNvSpPr txBox="1"/>
          <p:nvPr/>
        </p:nvSpPr>
        <p:spPr>
          <a:xfrm>
            <a:off x="1262164" y="2177143"/>
            <a:ext cx="3462236" cy="806888"/>
          </a:xfrm>
          <a:prstGeom prst="rect">
            <a:avLst/>
          </a:prstGeom>
          <a:noFill/>
        </p:spPr>
        <p:txBody>
          <a:bodyPr wrap="square" rtlCol="0">
            <a:spAutoFit/>
          </a:bodyPr>
          <a:lstStyle/>
          <a:p>
            <a:pPr>
              <a:lnSpc>
                <a:spcPct val="114000"/>
              </a:lnSpc>
              <a:spcBef>
                <a:spcPts val="500"/>
              </a:spcBef>
              <a:spcAft>
                <a:spcPts val="500"/>
              </a:spcAft>
            </a:pPr>
            <a:r>
              <a:rPr lang="en-US" sz="4400" dirty="0">
                <a:latin typeface="Helvetica Neue" panose="02000503000000020004" pitchFamily="2" charset="0"/>
                <a:ea typeface="Helvetica Neue" panose="02000503000000020004" pitchFamily="2" charset="0"/>
                <a:cs typeface="Helvetica Neue" panose="02000503000000020004" pitchFamily="2" charset="0"/>
              </a:rPr>
              <a:t>“Do it”</a:t>
            </a:r>
          </a:p>
        </p:txBody>
      </p:sp>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4"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5"/>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6"/>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7"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8"/>
          <a:stretch>
            <a:fillRect/>
          </a:stretch>
        </p:blipFill>
        <p:spPr>
          <a:xfrm>
            <a:off x="8284029" y="5950538"/>
            <a:ext cx="3730171" cy="701187"/>
          </a:xfrm>
          <a:prstGeom prst="rect">
            <a:avLst/>
          </a:prstGeom>
        </p:spPr>
      </p:pic>
      <p:pic>
        <p:nvPicPr>
          <p:cNvPr id="12" name="Picture 11"/>
          <p:cNvPicPr>
            <a:picLocks noChangeAspect="1"/>
          </p:cNvPicPr>
          <p:nvPr/>
        </p:nvPicPr>
        <p:blipFill>
          <a:blip r:embed="rId9"/>
          <a:stretch>
            <a:fillRect/>
          </a:stretch>
        </p:blipFill>
        <p:spPr>
          <a:xfrm>
            <a:off x="6450804" y="1769030"/>
            <a:ext cx="4476047" cy="2984031"/>
          </a:xfrm>
          <a:prstGeom prst="rect">
            <a:avLst/>
          </a:prstGeom>
        </p:spPr>
      </p:pic>
      <p:sp>
        <p:nvSpPr>
          <p:cNvPr id="14" name="TextBox 13">
            <a:extLst/>
          </p:cNvPr>
          <p:cNvSpPr txBox="1"/>
          <p:nvPr/>
        </p:nvSpPr>
        <p:spPr>
          <a:xfrm>
            <a:off x="1277665" y="1110343"/>
            <a:ext cx="3120085"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Dianne’s advice…</a:t>
            </a:r>
          </a:p>
        </p:txBody>
      </p:sp>
      <p:pic>
        <p:nvPicPr>
          <p:cNvPr id="15" name="Picture 14">
            <a:extLst>
              <a:ext uri="{FF2B5EF4-FFF2-40B4-BE49-F238E27FC236}">
                <a16:creationId xmlns:a16="http://schemas.microsoft.com/office/drawing/2014/main" xmlns="" id="{88B5EAA0-3806-F644-B752-573DECE957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6" name="Picture 15">
            <a:extLst>
              <a:ext uri="{FF2B5EF4-FFF2-40B4-BE49-F238E27FC236}">
                <a16:creationId xmlns:a16="http://schemas.microsoft.com/office/drawing/2014/main" xmlns="" id="{9FE00747-07BF-ED45-BB1C-117E0552E12F}"/>
              </a:ext>
            </a:extLst>
          </p:cNvPr>
          <p:cNvPicPr/>
          <p:nvPr/>
        </p:nvPicPr>
        <p:blipFill>
          <a:blip r:embed="rId11">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380166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4E7BA0E-0AD7-0240-B20C-8BC1BB6E1EFA}"/>
              </a:ext>
            </a:extLst>
          </p:cNvPr>
          <p:cNvPicPr>
            <a:picLocks noChangeAspect="1"/>
          </p:cNvPicPr>
          <p:nvPr/>
        </p:nvPicPr>
        <p:blipFill>
          <a:blip r:embed="rId2"/>
          <a:stretch>
            <a:fillRect/>
          </a:stretch>
        </p:blipFill>
        <p:spPr>
          <a:xfrm>
            <a:off x="2124114" y="338651"/>
            <a:ext cx="7837715" cy="5225143"/>
          </a:xfrm>
          <a:prstGeom prst="rect">
            <a:avLst/>
          </a:prstGeom>
        </p:spPr>
      </p:pic>
      <p:pic>
        <p:nvPicPr>
          <p:cNvPr id="26" name="Picture 25" descr="Macintosh HD:Users:lex:Desktop:GBGA logo sm.png">
            <a:extLst>
              <a:ext uri="{FF2B5EF4-FFF2-40B4-BE49-F238E27FC236}">
                <a16:creationId xmlns:a16="http://schemas.microsoft.com/office/drawing/2014/main" xmlns="" id="{AD1A0149-81EF-D645-BC1A-74F5D7E9C3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27" name="Picture 26" descr="N:\Regional Alliances\WAGA\WAGA Logo  Tag1 (2).jpg">
            <a:extLst>
              <a:ext uri="{FF2B5EF4-FFF2-40B4-BE49-F238E27FC236}">
                <a16:creationId xmlns:a16="http://schemas.microsoft.com/office/drawing/2014/main" xmlns="" id="{5ADEC286-97AC-934B-A871-AC90A241D335}"/>
              </a:ext>
            </a:extLst>
          </p:cNvPr>
          <p:cNvPicPr/>
          <p:nvPr/>
        </p:nvPicPr>
        <p:blipFill>
          <a:blip r:embed="rId4" cstate="print"/>
          <a:srcRect/>
          <a:stretch>
            <a:fillRect/>
          </a:stretch>
        </p:blipFill>
        <p:spPr bwMode="auto">
          <a:xfrm>
            <a:off x="3079747" y="6055313"/>
            <a:ext cx="756920" cy="499110"/>
          </a:xfrm>
          <a:prstGeom prst="rect">
            <a:avLst/>
          </a:prstGeom>
          <a:noFill/>
        </p:spPr>
      </p:pic>
      <p:pic>
        <p:nvPicPr>
          <p:cNvPr id="28" name="Picture 27" descr="N:\Regional Alliances\SECCCA\logo small.png">
            <a:extLst>
              <a:ext uri="{FF2B5EF4-FFF2-40B4-BE49-F238E27FC236}">
                <a16:creationId xmlns:a16="http://schemas.microsoft.com/office/drawing/2014/main" xmlns="" id="{06A35CC5-BF0C-8D47-BF44-499A606F0C76}"/>
              </a:ext>
            </a:extLst>
          </p:cNvPr>
          <p:cNvPicPr/>
          <p:nvPr/>
        </p:nvPicPr>
        <p:blipFill>
          <a:blip r:embed="rId5"/>
          <a:srcRect/>
          <a:stretch>
            <a:fillRect/>
          </a:stretch>
        </p:blipFill>
        <p:spPr bwMode="auto">
          <a:xfrm>
            <a:off x="3960400" y="6075950"/>
            <a:ext cx="802640" cy="488950"/>
          </a:xfrm>
          <a:prstGeom prst="rect">
            <a:avLst/>
          </a:prstGeom>
          <a:noFill/>
          <a:ln w="9525">
            <a:noFill/>
            <a:miter lim="800000"/>
            <a:headEnd/>
            <a:tailEnd/>
          </a:ln>
        </p:spPr>
      </p:pic>
      <p:pic>
        <p:nvPicPr>
          <p:cNvPr id="29" name="Picture 28" descr="N:\Regional Alliances\GCCN\GCCN Logo small.png">
            <a:extLst>
              <a:ext uri="{FF2B5EF4-FFF2-40B4-BE49-F238E27FC236}">
                <a16:creationId xmlns:a16="http://schemas.microsoft.com/office/drawing/2014/main" xmlns="" id="{F7D6E740-4164-B84A-847A-72541DFA7283}"/>
              </a:ext>
            </a:extLst>
          </p:cNvPr>
          <p:cNvPicPr/>
          <p:nvPr/>
        </p:nvPicPr>
        <p:blipFill>
          <a:blip r:embed="rId6"/>
          <a:srcRect/>
          <a:stretch>
            <a:fillRect/>
          </a:stretch>
        </p:blipFill>
        <p:spPr bwMode="auto">
          <a:xfrm>
            <a:off x="4886774" y="6177550"/>
            <a:ext cx="818515" cy="233680"/>
          </a:xfrm>
          <a:prstGeom prst="rect">
            <a:avLst/>
          </a:prstGeom>
          <a:noFill/>
          <a:ln w="9525">
            <a:noFill/>
            <a:miter lim="800000"/>
            <a:headEnd/>
            <a:tailEnd/>
          </a:ln>
        </p:spPr>
      </p:pic>
      <p:pic>
        <p:nvPicPr>
          <p:cNvPr id="30" name="Picture 29" descr="N:\Regional Alliances\NAGA\naga logo 2.png">
            <a:extLst>
              <a:ext uri="{FF2B5EF4-FFF2-40B4-BE49-F238E27FC236}">
                <a16:creationId xmlns:a16="http://schemas.microsoft.com/office/drawing/2014/main" xmlns="" id="{E993F651-50C1-0E4C-87A5-745919F84182}"/>
              </a:ext>
            </a:extLst>
          </p:cNvPr>
          <p:cNvPicPr/>
          <p:nvPr/>
        </p:nvPicPr>
        <p:blipFill>
          <a:blip r:embed="rId7" cstate="print"/>
          <a:srcRect/>
          <a:stretch>
            <a:fillRect/>
          </a:stretch>
        </p:blipFill>
        <p:spPr bwMode="auto">
          <a:xfrm>
            <a:off x="5933797" y="5982605"/>
            <a:ext cx="586740" cy="582295"/>
          </a:xfrm>
          <a:prstGeom prst="rect">
            <a:avLst/>
          </a:prstGeom>
          <a:noFill/>
        </p:spPr>
      </p:pic>
      <p:pic>
        <p:nvPicPr>
          <p:cNvPr id="31" name="Picture 30">
            <a:extLst>
              <a:ext uri="{FF2B5EF4-FFF2-40B4-BE49-F238E27FC236}">
                <a16:creationId xmlns:a16="http://schemas.microsoft.com/office/drawing/2014/main" xmlns="" id="{8F3BF756-0095-5D41-A9F7-3D81EEE823C7}"/>
              </a:ext>
            </a:extLst>
          </p:cNvPr>
          <p:cNvPicPr>
            <a:picLocks noChangeAspect="1"/>
          </p:cNvPicPr>
          <p:nvPr/>
        </p:nvPicPr>
        <p:blipFill>
          <a:blip r:embed="rId8"/>
          <a:stretch>
            <a:fillRect/>
          </a:stretch>
        </p:blipFill>
        <p:spPr>
          <a:xfrm>
            <a:off x="8284029" y="5950538"/>
            <a:ext cx="3730171" cy="701187"/>
          </a:xfrm>
          <a:prstGeom prst="rect">
            <a:avLst/>
          </a:prstGeom>
        </p:spPr>
      </p:pic>
      <p:pic>
        <p:nvPicPr>
          <p:cNvPr id="11" name="Picture 10">
            <a:extLst>
              <a:ext uri="{FF2B5EF4-FFF2-40B4-BE49-F238E27FC236}">
                <a16:creationId xmlns:a16="http://schemas.microsoft.com/office/drawing/2014/main" xmlns="" id="{88B5EAA0-3806-F644-B752-573DECE95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2" name="Picture 11">
            <a:extLst>
              <a:ext uri="{FF2B5EF4-FFF2-40B4-BE49-F238E27FC236}">
                <a16:creationId xmlns:a16="http://schemas.microsoft.com/office/drawing/2014/main" xmlns="" id="{9FE00747-07BF-ED45-BB1C-117E0552E12F}"/>
              </a:ext>
            </a:extLst>
          </p:cNvPr>
          <p:cNvPicPr/>
          <p:nvPr/>
        </p:nvPicPr>
        <p:blipFill>
          <a:blip r:embed="rId10">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329452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3B4FCF12-409D-B54F-9222-C76C8503E481}"/>
              </a:ext>
            </a:extLst>
          </p:cNvPr>
          <p:cNvSpPr txBox="1"/>
          <p:nvPr/>
        </p:nvSpPr>
        <p:spPr>
          <a:xfrm>
            <a:off x="1277665" y="1110343"/>
            <a:ext cx="1399742"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Dianne</a:t>
            </a:r>
          </a:p>
        </p:txBody>
      </p:sp>
      <p:sp>
        <p:nvSpPr>
          <p:cNvPr id="13" name="TextBox 12">
            <a:extLst>
              <a:ext uri="{FF2B5EF4-FFF2-40B4-BE49-F238E27FC236}">
                <a16:creationId xmlns:a16="http://schemas.microsoft.com/office/drawing/2014/main" xmlns="" id="{E17AC77D-B0EE-2B4F-B137-B73A4ADE31B2}"/>
              </a:ext>
            </a:extLst>
          </p:cNvPr>
          <p:cNvSpPr txBox="1"/>
          <p:nvPr/>
        </p:nvSpPr>
        <p:spPr>
          <a:xfrm>
            <a:off x="1262164" y="2177143"/>
            <a:ext cx="3728936" cy="1031373"/>
          </a:xfrm>
          <a:prstGeom prst="rect">
            <a:avLst/>
          </a:prstGeom>
          <a:noFill/>
        </p:spPr>
        <p:txBody>
          <a:bodyPr wrap="square" rtlCol="0">
            <a:spAutoFit/>
          </a:bodyPr>
          <a:lstStyle/>
          <a:p>
            <a:pPr>
              <a:lnSpc>
                <a:spcPct val="114000"/>
              </a:lnSpc>
              <a:spcBef>
                <a:spcPts val="500"/>
              </a:spcBef>
              <a:spcAft>
                <a:spcPts val="500"/>
              </a:spcAft>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14000"/>
              </a:lnSpc>
              <a:spcBef>
                <a:spcPts val="500"/>
              </a:spcBef>
              <a:spcAft>
                <a:spcPts val="500"/>
              </a:spcAft>
            </a:pPr>
            <a:r>
              <a:rPr lang="en-US" sz="2400" dirty="0">
                <a:latin typeface="Helvetica Neue" panose="02000503000000020004" pitchFamily="2" charset="0"/>
                <a:ea typeface="Helvetica Neue" panose="02000503000000020004" pitchFamily="2" charset="0"/>
                <a:cs typeface="Helvetica Neue" panose="02000503000000020004" pitchFamily="2" charset="0"/>
              </a:rPr>
              <a:t>“Solar is a great idea…”</a:t>
            </a:r>
          </a:p>
        </p:txBody>
      </p:sp>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3"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4"/>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5"/>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6"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7"/>
          <a:stretch>
            <a:fillRect/>
          </a:stretch>
        </p:blipFill>
        <p:spPr>
          <a:xfrm>
            <a:off x="8284029" y="5950538"/>
            <a:ext cx="3730171" cy="701187"/>
          </a:xfrm>
          <a:prstGeom prst="rect">
            <a:avLst/>
          </a:prstGeom>
        </p:spPr>
      </p:pic>
      <p:pic>
        <p:nvPicPr>
          <p:cNvPr id="18" name="Picture 17"/>
          <p:cNvPicPr>
            <a:picLocks noChangeAspect="1"/>
          </p:cNvPicPr>
          <p:nvPr/>
        </p:nvPicPr>
        <p:blipFill rotWithShape="1">
          <a:blip r:embed="rId8"/>
          <a:srcRect l="65526" t="53649" r="2055"/>
          <a:stretch/>
        </p:blipFill>
        <p:spPr>
          <a:xfrm>
            <a:off x="7394066" y="1933575"/>
            <a:ext cx="3283460" cy="3129643"/>
          </a:xfrm>
          <a:prstGeom prst="rect">
            <a:avLst/>
          </a:prstGeom>
        </p:spPr>
      </p:pic>
      <p:pic>
        <p:nvPicPr>
          <p:cNvPr id="14" name="Picture 13">
            <a:extLst>
              <a:ext uri="{FF2B5EF4-FFF2-40B4-BE49-F238E27FC236}">
                <a16:creationId xmlns:a16="http://schemas.microsoft.com/office/drawing/2014/main" xmlns="" id="{88B5EAA0-3806-F644-B752-573DECE95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6" name="Picture 15">
            <a:extLst>
              <a:ext uri="{FF2B5EF4-FFF2-40B4-BE49-F238E27FC236}">
                <a16:creationId xmlns:a16="http://schemas.microsoft.com/office/drawing/2014/main" xmlns="" id="{9FE00747-07BF-ED45-BB1C-117E0552E12F}"/>
              </a:ext>
            </a:extLst>
          </p:cNvPr>
          <p:cNvPicPr/>
          <p:nvPr/>
        </p:nvPicPr>
        <p:blipFill>
          <a:blip r:embed="rId10">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22842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3B4FCF12-409D-B54F-9222-C76C8503E481}"/>
              </a:ext>
            </a:extLst>
          </p:cNvPr>
          <p:cNvSpPr txBox="1"/>
          <p:nvPr/>
        </p:nvSpPr>
        <p:spPr>
          <a:xfrm>
            <a:off x="1277665" y="1110343"/>
            <a:ext cx="2558714"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“But I don’t…”</a:t>
            </a:r>
          </a:p>
        </p:txBody>
      </p:sp>
      <p:sp>
        <p:nvSpPr>
          <p:cNvPr id="13" name="TextBox 12">
            <a:extLst>
              <a:ext uri="{FF2B5EF4-FFF2-40B4-BE49-F238E27FC236}">
                <a16:creationId xmlns:a16="http://schemas.microsoft.com/office/drawing/2014/main" xmlns="" id="{E17AC77D-B0EE-2B4F-B137-B73A4ADE31B2}"/>
              </a:ext>
            </a:extLst>
          </p:cNvPr>
          <p:cNvSpPr txBox="1"/>
          <p:nvPr/>
        </p:nvSpPr>
        <p:spPr>
          <a:xfrm>
            <a:off x="1262162" y="2177143"/>
            <a:ext cx="7021867" cy="1611852"/>
          </a:xfrm>
          <a:prstGeom prst="rect">
            <a:avLst/>
          </a:prstGeom>
          <a:noFill/>
        </p:spPr>
        <p:txBody>
          <a:bodyPr wrap="square" rtlCol="0">
            <a:spAutoFit/>
          </a:bodyPr>
          <a:lstStyle/>
          <a:p>
            <a:pPr marL="342900"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have spare cash </a:t>
            </a:r>
          </a:p>
          <a:p>
            <a:pPr marL="342900"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know which system to get </a:t>
            </a:r>
          </a:p>
          <a:p>
            <a:pPr marL="342900"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know who to trust </a:t>
            </a:r>
          </a:p>
        </p:txBody>
      </p:sp>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3"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4"/>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5"/>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6"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7"/>
          <a:stretch>
            <a:fillRect/>
          </a:stretch>
        </p:blipFill>
        <p:spPr>
          <a:xfrm>
            <a:off x="8284029" y="5950538"/>
            <a:ext cx="3730171" cy="701187"/>
          </a:xfrm>
          <a:prstGeom prst="rect">
            <a:avLst/>
          </a:prstGeom>
        </p:spPr>
      </p:pic>
      <p:pic>
        <p:nvPicPr>
          <p:cNvPr id="19" name="Picture 18"/>
          <p:cNvPicPr>
            <a:picLocks noChangeAspect="1"/>
          </p:cNvPicPr>
          <p:nvPr/>
        </p:nvPicPr>
        <p:blipFill rotWithShape="1">
          <a:blip r:embed="rId8"/>
          <a:srcRect l="65526" t="53649" r="2055"/>
          <a:stretch/>
        </p:blipFill>
        <p:spPr>
          <a:xfrm>
            <a:off x="7394066" y="1933575"/>
            <a:ext cx="3283460" cy="3129643"/>
          </a:xfrm>
          <a:prstGeom prst="rect">
            <a:avLst/>
          </a:prstGeom>
        </p:spPr>
      </p:pic>
      <p:pic>
        <p:nvPicPr>
          <p:cNvPr id="14" name="Picture 13">
            <a:extLst>
              <a:ext uri="{FF2B5EF4-FFF2-40B4-BE49-F238E27FC236}">
                <a16:creationId xmlns:a16="http://schemas.microsoft.com/office/drawing/2014/main" xmlns="" id="{88B5EAA0-3806-F644-B752-573DECE95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6" name="Picture 15">
            <a:extLst>
              <a:ext uri="{FF2B5EF4-FFF2-40B4-BE49-F238E27FC236}">
                <a16:creationId xmlns:a16="http://schemas.microsoft.com/office/drawing/2014/main" xmlns="" id="{9FE00747-07BF-ED45-BB1C-117E0552E12F}"/>
              </a:ext>
            </a:extLst>
          </p:cNvPr>
          <p:cNvPicPr/>
          <p:nvPr/>
        </p:nvPicPr>
        <p:blipFill>
          <a:blip r:embed="rId10">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27345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3B4FCF12-409D-B54F-9222-C76C8503E481}"/>
              </a:ext>
            </a:extLst>
          </p:cNvPr>
          <p:cNvSpPr txBox="1"/>
          <p:nvPr/>
        </p:nvSpPr>
        <p:spPr>
          <a:xfrm>
            <a:off x="1277665" y="1110343"/>
            <a:ext cx="1492140"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Barriers</a:t>
            </a:r>
          </a:p>
        </p:txBody>
      </p:sp>
      <p:sp>
        <p:nvSpPr>
          <p:cNvPr id="13" name="TextBox 12">
            <a:extLst>
              <a:ext uri="{FF2B5EF4-FFF2-40B4-BE49-F238E27FC236}">
                <a16:creationId xmlns:a16="http://schemas.microsoft.com/office/drawing/2014/main" xmlns="" id="{E17AC77D-B0EE-2B4F-B137-B73A4ADE31B2}"/>
              </a:ext>
            </a:extLst>
          </p:cNvPr>
          <p:cNvSpPr txBox="1"/>
          <p:nvPr/>
        </p:nvSpPr>
        <p:spPr>
          <a:xfrm>
            <a:off x="1262162" y="2177143"/>
            <a:ext cx="7021867" cy="1611852"/>
          </a:xfrm>
          <a:prstGeom prst="rect">
            <a:avLst/>
          </a:prstGeom>
          <a:noFill/>
        </p:spPr>
        <p:txBody>
          <a:bodyPr wrap="square" rtlCol="0">
            <a:spAutoFit/>
          </a:bodyPr>
          <a:lstStyle/>
          <a:p>
            <a:pPr marL="457200" indent="-457200">
              <a:lnSpc>
                <a:spcPct val="114000"/>
              </a:lnSpc>
              <a:spcBef>
                <a:spcPts val="500"/>
              </a:spcBef>
              <a:spcAft>
                <a:spcPts val="500"/>
              </a:spcAft>
              <a:buFont typeface="+mj-lt"/>
              <a:buAutoNum type="arabicPeriod"/>
            </a:pPr>
            <a:r>
              <a:rPr lang="en-US" sz="2400" dirty="0">
                <a:latin typeface="Helvetica Neue" panose="02000503000000020004" pitchFamily="2" charset="0"/>
                <a:ea typeface="Helvetica Neue" panose="02000503000000020004" pitchFamily="2" charset="0"/>
                <a:cs typeface="Helvetica Neue" panose="02000503000000020004" pitchFamily="2" charset="0"/>
              </a:rPr>
              <a:t>Financial</a:t>
            </a:r>
          </a:p>
          <a:p>
            <a:pPr marL="457200" indent="-457200">
              <a:lnSpc>
                <a:spcPct val="114000"/>
              </a:lnSpc>
              <a:spcBef>
                <a:spcPts val="500"/>
              </a:spcBef>
              <a:spcAft>
                <a:spcPts val="500"/>
              </a:spcAft>
              <a:buFont typeface="+mj-lt"/>
              <a:buAutoNum type="arabicPeriod"/>
            </a:pPr>
            <a:r>
              <a:rPr lang="en-US" sz="2400" dirty="0">
                <a:latin typeface="Helvetica Neue" panose="02000503000000020004" pitchFamily="2" charset="0"/>
                <a:ea typeface="Helvetica Neue" panose="02000503000000020004" pitchFamily="2" charset="0"/>
                <a:cs typeface="Helvetica Neue" panose="02000503000000020004" pitchFamily="2" charset="0"/>
              </a:rPr>
              <a:t>Information</a:t>
            </a:r>
          </a:p>
          <a:p>
            <a:pPr marL="457200" indent="-457200">
              <a:lnSpc>
                <a:spcPct val="114000"/>
              </a:lnSpc>
              <a:spcBef>
                <a:spcPts val="500"/>
              </a:spcBef>
              <a:spcAft>
                <a:spcPts val="500"/>
              </a:spcAft>
              <a:buFont typeface="+mj-lt"/>
              <a:buAutoNum type="arabicPeriod"/>
            </a:pPr>
            <a:r>
              <a:rPr lang="en-US" sz="2400" dirty="0">
                <a:latin typeface="Helvetica Neue" panose="02000503000000020004" pitchFamily="2" charset="0"/>
                <a:ea typeface="Helvetica Neue" panose="02000503000000020004" pitchFamily="2" charset="0"/>
                <a:cs typeface="Helvetica Neue" panose="02000503000000020004" pitchFamily="2" charset="0"/>
              </a:rPr>
              <a:t>Trust</a:t>
            </a:r>
          </a:p>
        </p:txBody>
      </p:sp>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3"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4"/>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5"/>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6"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7"/>
          <a:stretch>
            <a:fillRect/>
          </a:stretch>
        </p:blipFill>
        <p:spPr>
          <a:xfrm>
            <a:off x="8284029" y="5950538"/>
            <a:ext cx="3730171" cy="701187"/>
          </a:xfrm>
          <a:prstGeom prst="rect">
            <a:avLst/>
          </a:prstGeom>
        </p:spPr>
      </p:pic>
      <p:pic>
        <p:nvPicPr>
          <p:cNvPr id="16" name="Picture 15"/>
          <p:cNvPicPr>
            <a:picLocks noChangeAspect="1"/>
          </p:cNvPicPr>
          <p:nvPr/>
        </p:nvPicPr>
        <p:blipFill>
          <a:blip r:embed="rId8"/>
          <a:stretch>
            <a:fillRect/>
          </a:stretch>
        </p:blipFill>
        <p:spPr>
          <a:xfrm>
            <a:off x="7685160" y="2540869"/>
            <a:ext cx="3400900" cy="1419423"/>
          </a:xfrm>
          <a:prstGeom prst="rect">
            <a:avLst/>
          </a:prstGeom>
        </p:spPr>
      </p:pic>
      <p:sp>
        <p:nvSpPr>
          <p:cNvPr id="17" name="TextBox 16">
            <a:extLst/>
          </p:cNvPr>
          <p:cNvSpPr txBox="1"/>
          <p:nvPr/>
        </p:nvSpPr>
        <p:spPr>
          <a:xfrm>
            <a:off x="1262162" y="1104515"/>
            <a:ext cx="2017219"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Removing </a:t>
            </a:r>
          </a:p>
        </p:txBody>
      </p:sp>
      <p:pic>
        <p:nvPicPr>
          <p:cNvPr id="14" name="Picture 13">
            <a:extLst>
              <a:ext uri="{FF2B5EF4-FFF2-40B4-BE49-F238E27FC236}">
                <a16:creationId xmlns:a16="http://schemas.microsoft.com/office/drawing/2014/main" xmlns="" id="{88B5EAA0-3806-F644-B752-573DECE95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8" name="Picture 17">
            <a:extLst>
              <a:ext uri="{FF2B5EF4-FFF2-40B4-BE49-F238E27FC236}">
                <a16:creationId xmlns:a16="http://schemas.microsoft.com/office/drawing/2014/main" xmlns="" id="{9FE00747-07BF-ED45-BB1C-117E0552E12F}"/>
              </a:ext>
            </a:extLst>
          </p:cNvPr>
          <p:cNvPicPr/>
          <p:nvPr/>
        </p:nvPicPr>
        <p:blipFill>
          <a:blip r:embed="rId10">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14644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path" presetSubtype="0" accel="50000" decel="50000" fill="hold" grpId="0" nodeType="afterEffect">
                                  <p:stCondLst>
                                    <p:cond delay="0"/>
                                  </p:stCondLst>
                                  <p:childTnLst>
                                    <p:animMotion origin="layout" path="M 2.5E-6 4.81481E-6 L 0.1487 0.00069 " pathEditMode="relative" rAng="0" ptsTypes="AA">
                                      <p:cBhvr>
                                        <p:cTn id="12" dur="1000" fill="hold"/>
                                        <p:tgtEl>
                                          <p:spTgt spid="15"/>
                                        </p:tgtEl>
                                        <p:attrNameLst>
                                          <p:attrName>ppt_x</p:attrName>
                                          <p:attrName>ppt_y</p:attrName>
                                        </p:attrNameLst>
                                      </p:cBhvr>
                                      <p:rCtr x="7435" y="23"/>
                                    </p:animMotion>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0-#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3B4FCF12-409D-B54F-9222-C76C8503E481}"/>
              </a:ext>
            </a:extLst>
          </p:cNvPr>
          <p:cNvSpPr txBox="1"/>
          <p:nvPr/>
        </p:nvSpPr>
        <p:spPr>
          <a:xfrm>
            <a:off x="1277665" y="1110343"/>
            <a:ext cx="3324693"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Removing Barriers</a:t>
            </a:r>
          </a:p>
        </p:txBody>
      </p:sp>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4"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5"/>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6"/>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7"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8"/>
          <a:stretch>
            <a:fillRect/>
          </a:stretch>
        </p:blipFill>
        <p:spPr>
          <a:xfrm>
            <a:off x="8284029" y="5950538"/>
            <a:ext cx="3730171" cy="701187"/>
          </a:xfrm>
          <a:prstGeom prst="rect">
            <a:avLst/>
          </a:prstGeom>
        </p:spPr>
      </p:pic>
      <p:sp>
        <p:nvSpPr>
          <p:cNvPr id="16" name="TextBox 15">
            <a:extLst/>
          </p:cNvPr>
          <p:cNvSpPr txBox="1"/>
          <p:nvPr/>
        </p:nvSpPr>
        <p:spPr>
          <a:xfrm>
            <a:off x="1262163" y="2177143"/>
            <a:ext cx="5600974" cy="2161104"/>
          </a:xfrm>
          <a:prstGeom prst="rect">
            <a:avLst/>
          </a:prstGeom>
          <a:noFill/>
        </p:spPr>
        <p:txBody>
          <a:bodyPr wrap="square" rtlCol="0">
            <a:spAutoFit/>
          </a:bodyPr>
          <a:lstStyle/>
          <a:p>
            <a:pPr marL="457200" indent="-457200">
              <a:lnSpc>
                <a:spcPct val="114000"/>
              </a:lnSpc>
              <a:spcBef>
                <a:spcPts val="500"/>
              </a:spcBef>
              <a:spcAft>
                <a:spcPts val="500"/>
              </a:spcAft>
              <a:buFont typeface="+mj-lt"/>
              <a:buAutoNum type="arabicPeriod"/>
            </a:pPr>
            <a:r>
              <a:rPr lang="en-US" sz="2400" b="1" dirty="0">
                <a:latin typeface="Helvetica Neue" panose="02000503000000020004" pitchFamily="2" charset="0"/>
                <a:ea typeface="Helvetica Neue" panose="02000503000000020004" pitchFamily="2" charset="0"/>
                <a:cs typeface="Helvetica Neue" panose="02000503000000020004" pitchFamily="2" charset="0"/>
              </a:rPr>
              <a:t>Financial</a:t>
            </a:r>
          </a:p>
          <a:p>
            <a:pPr marL="800100" lvl="1"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Low interest (4.75%) bank loan</a:t>
            </a:r>
          </a:p>
          <a:p>
            <a:pPr marL="800100" lvl="1"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Council rates loan (0%)</a:t>
            </a:r>
          </a:p>
          <a:p>
            <a:pPr>
              <a:lnSpc>
                <a:spcPct val="114000"/>
              </a:lnSpc>
              <a:spcBef>
                <a:spcPts val="500"/>
              </a:spcBef>
              <a:spcAft>
                <a:spcPts val="500"/>
              </a:spcAft>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7" name="Picture 16"/>
          <p:cNvPicPr>
            <a:picLocks noChangeAspect="1"/>
          </p:cNvPicPr>
          <p:nvPr/>
        </p:nvPicPr>
        <p:blipFill rotWithShape="1">
          <a:blip r:embed="rId9"/>
          <a:srcRect l="65526" t="53649" r="2055"/>
          <a:stretch/>
        </p:blipFill>
        <p:spPr>
          <a:xfrm>
            <a:off x="7394066" y="1933575"/>
            <a:ext cx="3283460" cy="3129643"/>
          </a:xfrm>
          <a:prstGeom prst="rect">
            <a:avLst/>
          </a:prstGeom>
        </p:spPr>
      </p:pic>
      <p:pic>
        <p:nvPicPr>
          <p:cNvPr id="13" name="Picture 12">
            <a:extLst>
              <a:ext uri="{FF2B5EF4-FFF2-40B4-BE49-F238E27FC236}">
                <a16:creationId xmlns:a16="http://schemas.microsoft.com/office/drawing/2014/main" xmlns="" id="{88B5EAA0-3806-F644-B752-573DECE957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4" name="Picture 13">
            <a:extLst>
              <a:ext uri="{FF2B5EF4-FFF2-40B4-BE49-F238E27FC236}">
                <a16:creationId xmlns:a16="http://schemas.microsoft.com/office/drawing/2014/main" xmlns="" id="{9FE00747-07BF-ED45-BB1C-117E0552E12F}"/>
              </a:ext>
            </a:extLst>
          </p:cNvPr>
          <p:cNvPicPr/>
          <p:nvPr/>
        </p:nvPicPr>
        <p:blipFill>
          <a:blip r:embed="rId11">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40872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left)">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wipe(left)">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4"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5"/>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6"/>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7"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8"/>
          <a:stretch>
            <a:fillRect/>
          </a:stretch>
        </p:blipFill>
        <p:spPr>
          <a:xfrm>
            <a:off x="8284029" y="5950538"/>
            <a:ext cx="3730171" cy="701187"/>
          </a:xfrm>
          <a:prstGeom prst="rect">
            <a:avLst/>
          </a:prstGeom>
        </p:spPr>
      </p:pic>
      <p:sp>
        <p:nvSpPr>
          <p:cNvPr id="16" name="TextBox 15">
            <a:extLst/>
          </p:cNvPr>
          <p:cNvSpPr txBox="1"/>
          <p:nvPr/>
        </p:nvSpPr>
        <p:spPr>
          <a:xfrm>
            <a:off x="1262163" y="2177143"/>
            <a:ext cx="5724264" cy="2710357"/>
          </a:xfrm>
          <a:prstGeom prst="rect">
            <a:avLst/>
          </a:prstGeom>
          <a:noFill/>
        </p:spPr>
        <p:txBody>
          <a:bodyPr wrap="square" rtlCol="0">
            <a:spAutoFit/>
          </a:bodyPr>
          <a:lstStyle/>
          <a:p>
            <a:pPr marL="457200" indent="-457200">
              <a:lnSpc>
                <a:spcPct val="114000"/>
              </a:lnSpc>
              <a:spcBef>
                <a:spcPts val="500"/>
              </a:spcBef>
              <a:spcAft>
                <a:spcPts val="500"/>
              </a:spcAft>
              <a:buFont typeface="+mj-lt"/>
              <a:buAutoNum type="arabicPeriod"/>
            </a:pPr>
            <a:r>
              <a:rPr lang="en-US" sz="2400" b="1" dirty="0">
                <a:latin typeface="Helvetica Neue" panose="02000503000000020004" pitchFamily="2" charset="0"/>
                <a:ea typeface="Helvetica Neue" panose="02000503000000020004" pitchFamily="2" charset="0"/>
                <a:cs typeface="Helvetica Neue" panose="02000503000000020004" pitchFamily="2" charset="0"/>
              </a:rPr>
              <a:t>Financial</a:t>
            </a:r>
          </a:p>
          <a:p>
            <a:pPr marL="800100" lvl="1"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Low interest (4.75%) bank loan</a:t>
            </a:r>
          </a:p>
          <a:p>
            <a:pPr marL="800100" lvl="1"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Council rates loan (0%)</a:t>
            </a:r>
          </a:p>
          <a:p>
            <a:pPr lvl="2">
              <a:lnSpc>
                <a:spcPct val="114000"/>
              </a:lnSpc>
              <a:spcBef>
                <a:spcPts val="500"/>
              </a:spcBef>
              <a:spcAft>
                <a:spcPts val="500"/>
              </a:spcAft>
            </a:pPr>
            <a:r>
              <a:rPr lang="en-US" sz="2400" dirty="0">
                <a:latin typeface="Helvetica Neue" panose="02000503000000020004" pitchFamily="2" charset="0"/>
                <a:ea typeface="Helvetica Neue" panose="02000503000000020004" pitchFamily="2" charset="0"/>
                <a:cs typeface="Helvetica Neue" panose="02000503000000020004" pitchFamily="2" charset="0"/>
              </a:rPr>
              <a:t>- 10% GST saving </a:t>
            </a:r>
          </a:p>
          <a:p>
            <a:pPr lvl="2">
              <a:lnSpc>
                <a:spcPct val="114000"/>
              </a:lnSpc>
              <a:spcBef>
                <a:spcPts val="500"/>
              </a:spcBef>
              <a:spcAft>
                <a:spcPts val="500"/>
              </a:spcAft>
            </a:pPr>
            <a:r>
              <a:rPr lang="en-US" sz="2400" dirty="0">
                <a:latin typeface="Helvetica Neue" panose="02000503000000020004" pitchFamily="2" charset="0"/>
                <a:ea typeface="Helvetica Neue" panose="02000503000000020004" pitchFamily="2" charset="0"/>
                <a:cs typeface="Helvetica Neue" panose="02000503000000020004" pitchFamily="2" charset="0"/>
              </a:rPr>
              <a:t>- Loan attached to property</a:t>
            </a:r>
          </a:p>
        </p:txBody>
      </p:sp>
      <p:pic>
        <p:nvPicPr>
          <p:cNvPr id="17" name="Picture 16"/>
          <p:cNvPicPr>
            <a:picLocks noChangeAspect="1"/>
          </p:cNvPicPr>
          <p:nvPr/>
        </p:nvPicPr>
        <p:blipFill rotWithShape="1">
          <a:blip r:embed="rId9"/>
          <a:srcRect l="65526" t="53649" r="2055"/>
          <a:stretch/>
        </p:blipFill>
        <p:spPr>
          <a:xfrm>
            <a:off x="7394066" y="1933575"/>
            <a:ext cx="3283460" cy="3129643"/>
          </a:xfrm>
          <a:prstGeom prst="rect">
            <a:avLst/>
          </a:prstGeom>
        </p:spPr>
      </p:pic>
      <p:sp>
        <p:nvSpPr>
          <p:cNvPr id="13" name="TextBox 12">
            <a:extLst/>
          </p:cNvPr>
          <p:cNvSpPr txBox="1"/>
          <p:nvPr/>
        </p:nvSpPr>
        <p:spPr>
          <a:xfrm>
            <a:off x="1277665" y="1110343"/>
            <a:ext cx="3324693"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Removing Barriers</a:t>
            </a:r>
          </a:p>
        </p:txBody>
      </p:sp>
      <p:pic>
        <p:nvPicPr>
          <p:cNvPr id="14" name="Picture 13">
            <a:extLst>
              <a:ext uri="{FF2B5EF4-FFF2-40B4-BE49-F238E27FC236}">
                <a16:creationId xmlns:a16="http://schemas.microsoft.com/office/drawing/2014/main" xmlns="" id="{88B5EAA0-3806-F644-B752-573DECE957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5" name="Picture 14">
            <a:extLst>
              <a:ext uri="{FF2B5EF4-FFF2-40B4-BE49-F238E27FC236}">
                <a16:creationId xmlns:a16="http://schemas.microsoft.com/office/drawing/2014/main" xmlns="" id="{9FE00747-07BF-ED45-BB1C-117E0552E12F}"/>
              </a:ext>
            </a:extLst>
          </p:cNvPr>
          <p:cNvPicPr/>
          <p:nvPr/>
        </p:nvPicPr>
        <p:blipFill>
          <a:blip r:embed="rId11">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18161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EAGA_col copy.jpg">
            <a:extLst>
              <a:ext uri="{FF2B5EF4-FFF2-40B4-BE49-F238E27FC236}">
                <a16:creationId xmlns:a16="http://schemas.microsoft.com/office/drawing/2014/main" xmlns="" id="{BC7DF223-EBB5-FB48-BB56-4AA6603E615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1368" y="5950538"/>
            <a:ext cx="549275" cy="648335"/>
          </a:xfrm>
          <a:prstGeom prst="rect">
            <a:avLst/>
          </a:prstGeom>
          <a:noFill/>
          <a:ln>
            <a:noFill/>
          </a:ln>
        </p:spPr>
      </p:pic>
      <p:pic>
        <p:nvPicPr>
          <p:cNvPr id="36" name="Picture 35" descr="N:\Regional Alliances\CVGA\CVGA high res crop.jpg">
            <a:extLst>
              <a:ext uri="{FF2B5EF4-FFF2-40B4-BE49-F238E27FC236}">
                <a16:creationId xmlns:a16="http://schemas.microsoft.com/office/drawing/2014/main" xmlns="" id="{C3E2270D-5FE1-8848-977A-3F5AA69DC54D}"/>
              </a:ext>
            </a:extLst>
          </p:cNvPr>
          <p:cNvPicPr/>
          <p:nvPr/>
        </p:nvPicPr>
        <p:blipFill>
          <a:blip r:embed="rId3"/>
          <a:srcRect/>
          <a:stretch>
            <a:fillRect/>
          </a:stretch>
        </p:blipFill>
        <p:spPr bwMode="auto">
          <a:xfrm>
            <a:off x="1203279" y="5982605"/>
            <a:ext cx="782955" cy="584200"/>
          </a:xfrm>
          <a:prstGeom prst="rect">
            <a:avLst/>
          </a:prstGeom>
          <a:noFill/>
          <a:ln w="9525">
            <a:noFill/>
            <a:miter lim="800000"/>
            <a:headEnd/>
            <a:tailEnd/>
          </a:ln>
        </p:spPr>
      </p:pic>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5"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6"/>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7"/>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8"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9"/>
          <a:stretch>
            <a:fillRect/>
          </a:stretch>
        </p:blipFill>
        <p:spPr>
          <a:xfrm>
            <a:off x="8284029" y="5950538"/>
            <a:ext cx="3730171" cy="701187"/>
          </a:xfrm>
          <a:prstGeom prst="rect">
            <a:avLst/>
          </a:prstGeom>
        </p:spPr>
      </p:pic>
      <p:sp>
        <p:nvSpPr>
          <p:cNvPr id="16" name="TextBox 15">
            <a:extLst/>
          </p:cNvPr>
          <p:cNvSpPr txBox="1"/>
          <p:nvPr/>
        </p:nvSpPr>
        <p:spPr>
          <a:xfrm>
            <a:off x="1262163" y="2177143"/>
            <a:ext cx="5991392" cy="2582117"/>
          </a:xfrm>
          <a:prstGeom prst="rect">
            <a:avLst/>
          </a:prstGeom>
          <a:noFill/>
        </p:spPr>
        <p:txBody>
          <a:bodyPr wrap="square" rtlCol="0">
            <a:spAutoFit/>
          </a:bodyPr>
          <a:lstStyle/>
          <a:p>
            <a:pPr marL="457200" indent="-457200">
              <a:lnSpc>
                <a:spcPct val="114000"/>
              </a:lnSpc>
              <a:spcBef>
                <a:spcPts val="500"/>
              </a:spcBef>
              <a:spcAft>
                <a:spcPts val="500"/>
              </a:spcAft>
              <a:buFont typeface="+mj-lt"/>
              <a:buAutoNum type="arabicPeriod" startAt="2"/>
            </a:pPr>
            <a:r>
              <a:rPr lang="en-US" sz="2400" b="1" dirty="0">
                <a:latin typeface="Helvetica Neue" panose="02000503000000020004" pitchFamily="2" charset="0"/>
                <a:ea typeface="Helvetica Neue" panose="02000503000000020004" pitchFamily="2" charset="0"/>
                <a:cs typeface="Helvetica Neue" panose="02000503000000020004" pitchFamily="2" charset="0"/>
              </a:rPr>
              <a:t>Information</a:t>
            </a:r>
          </a:p>
          <a:p>
            <a:pPr marL="800100" lvl="1" indent="-342900">
              <a:lnSpc>
                <a:spcPct val="114000"/>
              </a:lnSpc>
              <a:spcBef>
                <a:spcPts val="500"/>
              </a:spcBef>
              <a:spcAft>
                <a:spcPts val="500"/>
              </a:spcAft>
              <a:buFont typeface="Arial" panose="020B0604020202020204" pitchFamily="34" charset="0"/>
              <a:buChar char="•"/>
            </a:pPr>
            <a:r>
              <a:rPr lang="en-AU" sz="2400" dirty="0">
                <a:latin typeface="Helvetica Neue" panose="02000503000000020004" pitchFamily="2" charset="0"/>
                <a:ea typeface="Helvetica Neue" panose="02000503000000020004" pitchFamily="2" charset="0"/>
                <a:cs typeface="Helvetica Neue" panose="02000503000000020004" pitchFamily="2" charset="0"/>
              </a:rPr>
              <a:t>“Understandable, easy to read, without any jargon”</a:t>
            </a:r>
          </a:p>
          <a:p>
            <a:pPr marL="800100" lvl="1" indent="-342900">
              <a:lnSpc>
                <a:spcPct val="114000"/>
              </a:lnSpc>
              <a:spcBef>
                <a:spcPts val="500"/>
              </a:spcBef>
              <a:spcAft>
                <a:spcPts val="500"/>
              </a:spcAft>
              <a:buFont typeface="Arial" panose="020B0604020202020204" pitchFamily="34" charset="0"/>
              <a:buChar char="•"/>
            </a:pPr>
            <a:r>
              <a:rPr lang="en-AU" sz="2400" dirty="0">
                <a:latin typeface="Helvetica Neue" panose="02000503000000020004" pitchFamily="2" charset="0"/>
                <a:ea typeface="Helvetica Neue" panose="02000503000000020004" pitchFamily="2" charset="0"/>
                <a:cs typeface="Helvetica Neue" panose="02000503000000020004" pitchFamily="2" charset="0"/>
              </a:rPr>
              <a:t>“Handed to me on a platter”</a:t>
            </a:r>
          </a:p>
          <a:p>
            <a:pPr marL="800100" lvl="1" indent="-342900">
              <a:lnSpc>
                <a:spcPct val="114000"/>
              </a:lnSpc>
              <a:spcBef>
                <a:spcPts val="500"/>
              </a:spcBef>
              <a:spcAft>
                <a:spcPts val="500"/>
              </a:spcAft>
              <a:buFont typeface="Arial" panose="020B0604020202020204" pitchFamily="34" charset="0"/>
              <a:buChar char="•"/>
            </a:pPr>
            <a:r>
              <a:rPr lang="en-AU" sz="2400" dirty="0">
                <a:latin typeface="Helvetica Neue" panose="02000503000000020004" pitchFamily="2" charset="0"/>
                <a:ea typeface="Helvetica Neue" panose="02000503000000020004" pitchFamily="2" charset="0"/>
                <a:cs typeface="Helvetica Neue" panose="02000503000000020004" pitchFamily="2" charset="0"/>
              </a:rPr>
              <a:t>Informed decision</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3" name="Picture 12"/>
          <p:cNvPicPr>
            <a:picLocks noChangeAspect="1"/>
          </p:cNvPicPr>
          <p:nvPr/>
        </p:nvPicPr>
        <p:blipFill rotWithShape="1">
          <a:blip r:embed="rId10"/>
          <a:srcRect l="65526" t="53649" r="2055"/>
          <a:stretch/>
        </p:blipFill>
        <p:spPr>
          <a:xfrm>
            <a:off x="7394066" y="1933575"/>
            <a:ext cx="3283460" cy="3129643"/>
          </a:xfrm>
          <a:prstGeom prst="rect">
            <a:avLst/>
          </a:prstGeom>
        </p:spPr>
      </p:pic>
      <p:sp>
        <p:nvSpPr>
          <p:cNvPr id="14" name="TextBox 13">
            <a:extLst/>
          </p:cNvPr>
          <p:cNvSpPr txBox="1"/>
          <p:nvPr/>
        </p:nvSpPr>
        <p:spPr>
          <a:xfrm>
            <a:off x="1277665" y="1110343"/>
            <a:ext cx="3324693"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Removing Barriers</a:t>
            </a:r>
          </a:p>
        </p:txBody>
      </p:sp>
    </p:spTree>
    <p:extLst>
      <p:ext uri="{BB962C8B-B14F-4D97-AF65-F5344CB8AC3E}">
        <p14:creationId xmlns:p14="http://schemas.microsoft.com/office/powerpoint/2010/main" val="124710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left)">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wipe(left)">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wipe(left)">
                                      <p:cBhvr>
                                        <p:cTn id="1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3"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4"/>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5"/>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6"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7"/>
          <a:stretch>
            <a:fillRect/>
          </a:stretch>
        </p:blipFill>
        <p:spPr>
          <a:xfrm>
            <a:off x="8284029" y="5950538"/>
            <a:ext cx="3730171" cy="701187"/>
          </a:xfrm>
          <a:prstGeom prst="rect">
            <a:avLst/>
          </a:prstGeom>
        </p:spPr>
      </p:pic>
      <p:sp>
        <p:nvSpPr>
          <p:cNvPr id="16" name="TextBox 15">
            <a:extLst/>
          </p:cNvPr>
          <p:cNvSpPr txBox="1"/>
          <p:nvPr/>
        </p:nvSpPr>
        <p:spPr>
          <a:xfrm>
            <a:off x="1262163" y="2177143"/>
            <a:ext cx="5324597" cy="2582117"/>
          </a:xfrm>
          <a:prstGeom prst="rect">
            <a:avLst/>
          </a:prstGeom>
          <a:noFill/>
        </p:spPr>
        <p:txBody>
          <a:bodyPr wrap="square" rtlCol="0">
            <a:spAutoFit/>
          </a:bodyPr>
          <a:lstStyle/>
          <a:p>
            <a:pPr marL="457200" indent="-457200">
              <a:lnSpc>
                <a:spcPct val="114000"/>
              </a:lnSpc>
              <a:spcBef>
                <a:spcPts val="500"/>
              </a:spcBef>
              <a:spcAft>
                <a:spcPts val="500"/>
              </a:spcAft>
              <a:buFont typeface="+mj-lt"/>
              <a:buAutoNum type="arabicPeriod" startAt="3"/>
            </a:pPr>
            <a:r>
              <a:rPr lang="en-AU" sz="2400" b="1" dirty="0">
                <a:latin typeface="Helvetica Neue" panose="02000503000000020004" pitchFamily="2" charset="0"/>
                <a:ea typeface="Helvetica Neue" panose="02000503000000020004" pitchFamily="2" charset="0"/>
                <a:cs typeface="Helvetica Neue" panose="02000503000000020004" pitchFamily="2" charset="0"/>
              </a:rPr>
              <a:t>Trust</a:t>
            </a:r>
          </a:p>
          <a:p>
            <a:pPr marL="800100" lvl="1" indent="-342900">
              <a:lnSpc>
                <a:spcPct val="114000"/>
              </a:lnSpc>
              <a:spcBef>
                <a:spcPts val="500"/>
              </a:spcBef>
              <a:spcAft>
                <a:spcPts val="500"/>
              </a:spcAft>
              <a:buFont typeface="Arial" panose="020B0604020202020204" pitchFamily="34" charset="0"/>
              <a:buChar char="•"/>
            </a:pPr>
            <a:r>
              <a:rPr lang="en-AU" sz="2400" dirty="0">
                <a:latin typeface="Helvetica Neue" panose="02000503000000020004" pitchFamily="2" charset="0"/>
                <a:ea typeface="Helvetica Neue" panose="02000503000000020004" pitchFamily="2" charset="0"/>
                <a:cs typeface="Helvetica Neue" panose="02000503000000020004" pitchFamily="2" charset="0"/>
              </a:rPr>
              <a:t>“Council research on which solar system to get”</a:t>
            </a:r>
          </a:p>
          <a:p>
            <a:pPr>
              <a:lnSpc>
                <a:spcPct val="114000"/>
              </a:lnSpc>
              <a:spcBef>
                <a:spcPts val="500"/>
              </a:spcBef>
              <a:spcAft>
                <a:spcPts val="500"/>
              </a:spcAft>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14000"/>
              </a:lnSpc>
              <a:spcBef>
                <a:spcPts val="500"/>
              </a:spcBef>
              <a:spcAft>
                <a:spcPts val="500"/>
              </a:spcAft>
              <a:buFont typeface="Arial" panose="020B0604020202020204" pitchFamily="34" charset="0"/>
              <a:buChar char="•"/>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4" name="Group 13"/>
          <p:cNvGrpSpPr/>
          <p:nvPr/>
        </p:nvGrpSpPr>
        <p:grpSpPr>
          <a:xfrm>
            <a:off x="7135954" y="1371953"/>
            <a:ext cx="4561234" cy="4029159"/>
            <a:chOff x="565820" y="443688"/>
            <a:chExt cx="6523602" cy="5762614"/>
          </a:xfrm>
        </p:grpSpPr>
        <p:grpSp>
          <p:nvGrpSpPr>
            <p:cNvPr id="17" name="Group 16"/>
            <p:cNvGrpSpPr/>
            <p:nvPr/>
          </p:nvGrpSpPr>
          <p:grpSpPr>
            <a:xfrm>
              <a:off x="565820" y="443688"/>
              <a:ext cx="6523602" cy="5762614"/>
              <a:chOff x="102976" y="146755"/>
              <a:chExt cx="7399420" cy="6536267"/>
            </a:xfrm>
          </p:grpSpPr>
          <p:sp>
            <p:nvSpPr>
              <p:cNvPr id="19" name="Rectangle 18"/>
              <p:cNvSpPr/>
              <p:nvPr/>
            </p:nvSpPr>
            <p:spPr>
              <a:xfrm>
                <a:off x="102976" y="5446119"/>
                <a:ext cx="7399420" cy="1236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0" name="Group 19"/>
              <p:cNvGrpSpPr/>
              <p:nvPr/>
            </p:nvGrpSpPr>
            <p:grpSpPr>
              <a:xfrm>
                <a:off x="102976" y="146755"/>
                <a:ext cx="7399420" cy="6271699"/>
                <a:chOff x="4386005" y="226962"/>
                <a:chExt cx="7399420" cy="6271699"/>
              </a:xfrm>
            </p:grpSpPr>
            <p:pic>
              <p:nvPicPr>
                <p:cNvPr id="21" name="Picture 20"/>
                <p:cNvPicPr>
                  <a:picLocks noChangeAspect="1"/>
                </p:cNvPicPr>
                <p:nvPr/>
              </p:nvPicPr>
              <p:blipFill rotWithShape="1">
                <a:blip r:embed="rId8"/>
                <a:srcRect l="25475" t="26843" r="25072" b="16491"/>
                <a:stretch/>
              </p:blipFill>
              <p:spPr>
                <a:xfrm>
                  <a:off x="4386005" y="226962"/>
                  <a:ext cx="7399420" cy="5299364"/>
                </a:xfrm>
                <a:prstGeom prst="rect">
                  <a:avLst/>
                </a:prstGeom>
              </p:spPr>
            </p:pic>
            <p:pic>
              <p:nvPicPr>
                <p:cNvPr id="22" name="Picture 21" descr="Image result for glen ei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1677" y="5830229"/>
                  <a:ext cx="606058" cy="6060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stonningt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1777" y="5679511"/>
                  <a:ext cx="731384" cy="8191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monash counci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7249" y="5778417"/>
                  <a:ext cx="1313637" cy="6578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mage result for mansfield counci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57923" y="5771884"/>
                  <a:ext cx="836577" cy="634404"/>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8" name="Picture 17" descr="Image result for south gippsla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00652" y="4227477"/>
              <a:ext cx="1269036" cy="88832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p:cNvPr>
          <p:cNvSpPr txBox="1"/>
          <p:nvPr/>
        </p:nvSpPr>
        <p:spPr>
          <a:xfrm>
            <a:off x="1277665" y="1110343"/>
            <a:ext cx="3324693"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Removing Barriers</a:t>
            </a:r>
          </a:p>
        </p:txBody>
      </p:sp>
      <p:pic>
        <p:nvPicPr>
          <p:cNvPr id="27" name="Picture 26">
            <a:extLst>
              <a:ext uri="{FF2B5EF4-FFF2-40B4-BE49-F238E27FC236}">
                <a16:creationId xmlns:a16="http://schemas.microsoft.com/office/drawing/2014/main" xmlns="" id="{88B5EAA0-3806-F644-B752-573DECE957D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28" name="Picture 27">
            <a:extLst>
              <a:ext uri="{FF2B5EF4-FFF2-40B4-BE49-F238E27FC236}">
                <a16:creationId xmlns:a16="http://schemas.microsoft.com/office/drawing/2014/main" xmlns="" id="{9FE00747-07BF-ED45-BB1C-117E0552E12F}"/>
              </a:ext>
            </a:extLst>
          </p:cNvPr>
          <p:cNvPicPr/>
          <p:nvPr/>
        </p:nvPicPr>
        <p:blipFill>
          <a:blip r:embed="rId15">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408491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left)">
                                      <p:cBhvr>
                                        <p:cTn id="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Macintosh HD:Users:lex:Desktop:GBGA logo sm.png">
            <a:extLst>
              <a:ext uri="{FF2B5EF4-FFF2-40B4-BE49-F238E27FC236}">
                <a16:creationId xmlns:a16="http://schemas.microsoft.com/office/drawing/2014/main" xmlns="" id="{395A7136-B01A-904C-9A4C-0542CE6D20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xmlns="" id="{E3DD4654-763B-9047-8D9D-6E78D6293D2F}"/>
              </a:ext>
            </a:extLst>
          </p:cNvPr>
          <p:cNvPicPr/>
          <p:nvPr/>
        </p:nvPicPr>
        <p:blipFill>
          <a:blip r:embed="rId3"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xmlns="" id="{FACEF23E-FD23-8445-BF54-8D9A4346F9C9}"/>
              </a:ext>
            </a:extLst>
          </p:cNvPr>
          <p:cNvPicPr/>
          <p:nvPr/>
        </p:nvPicPr>
        <p:blipFill>
          <a:blip r:embed="rId4"/>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xmlns="" id="{42E204E8-0BCB-984C-8E9A-4072F06DBAC3}"/>
              </a:ext>
            </a:extLst>
          </p:cNvPr>
          <p:cNvPicPr/>
          <p:nvPr/>
        </p:nvPicPr>
        <p:blipFill>
          <a:blip r:embed="rId5"/>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xmlns="" id="{EB6BED93-394E-0F43-9518-4C52E4EE337A}"/>
              </a:ext>
            </a:extLst>
          </p:cNvPr>
          <p:cNvPicPr/>
          <p:nvPr/>
        </p:nvPicPr>
        <p:blipFill>
          <a:blip r:embed="rId6"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xmlns="" id="{BE0990CE-D45B-744B-B971-9A795C50B3F9}"/>
              </a:ext>
            </a:extLst>
          </p:cNvPr>
          <p:cNvPicPr>
            <a:picLocks noChangeAspect="1"/>
          </p:cNvPicPr>
          <p:nvPr/>
        </p:nvPicPr>
        <p:blipFill>
          <a:blip r:embed="rId7"/>
          <a:stretch>
            <a:fillRect/>
          </a:stretch>
        </p:blipFill>
        <p:spPr>
          <a:xfrm>
            <a:off x="8284029" y="5950538"/>
            <a:ext cx="3730171" cy="701187"/>
          </a:xfrm>
          <a:prstGeom prst="rect">
            <a:avLst/>
          </a:prstGeom>
        </p:spPr>
      </p:pic>
      <p:sp>
        <p:nvSpPr>
          <p:cNvPr id="16" name="TextBox 15">
            <a:extLst/>
          </p:cNvPr>
          <p:cNvSpPr txBox="1"/>
          <p:nvPr/>
        </p:nvSpPr>
        <p:spPr>
          <a:xfrm>
            <a:off x="1262163" y="2177143"/>
            <a:ext cx="5258374" cy="2582117"/>
          </a:xfrm>
          <a:prstGeom prst="rect">
            <a:avLst/>
          </a:prstGeom>
          <a:noFill/>
        </p:spPr>
        <p:txBody>
          <a:bodyPr wrap="square" rtlCol="0">
            <a:spAutoFit/>
          </a:bodyPr>
          <a:lstStyle/>
          <a:p>
            <a:pPr marL="457200" indent="-457200">
              <a:lnSpc>
                <a:spcPct val="114000"/>
              </a:lnSpc>
              <a:spcBef>
                <a:spcPts val="500"/>
              </a:spcBef>
              <a:spcAft>
                <a:spcPts val="500"/>
              </a:spcAft>
              <a:buFont typeface="+mj-lt"/>
              <a:buAutoNum type="arabicPeriod" startAt="3"/>
            </a:pPr>
            <a:r>
              <a:rPr lang="en-AU" sz="2400" b="1" dirty="0">
                <a:latin typeface="Helvetica Neue" panose="02000503000000020004" pitchFamily="2" charset="0"/>
                <a:ea typeface="Helvetica Neue" panose="02000503000000020004" pitchFamily="2" charset="0"/>
                <a:cs typeface="Helvetica Neue" panose="02000503000000020004" pitchFamily="2" charset="0"/>
              </a:rPr>
              <a:t>Trust</a:t>
            </a: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Honest assessment of Solar ($100/year net benefit)</a:t>
            </a:r>
          </a:p>
          <a:p>
            <a:pPr>
              <a:lnSpc>
                <a:spcPct val="114000"/>
              </a:lnSpc>
              <a:spcBef>
                <a:spcPts val="500"/>
              </a:spcBef>
              <a:spcAft>
                <a:spcPts val="500"/>
              </a:spcAft>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14000"/>
              </a:lnSpc>
              <a:spcBef>
                <a:spcPts val="500"/>
              </a:spcBef>
              <a:spcAft>
                <a:spcPts val="500"/>
              </a:spcAft>
              <a:buFont typeface="Arial" panose="020B0604020202020204" pitchFamily="34" charset="0"/>
              <a:buChar char="•"/>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8" name="Picture 17"/>
          <p:cNvPicPr>
            <a:picLocks noChangeAspect="1"/>
          </p:cNvPicPr>
          <p:nvPr/>
        </p:nvPicPr>
        <p:blipFill>
          <a:blip r:embed="rId8"/>
          <a:stretch>
            <a:fillRect/>
          </a:stretch>
        </p:blipFill>
        <p:spPr>
          <a:xfrm>
            <a:off x="7270046" y="1373801"/>
            <a:ext cx="4067175" cy="3829050"/>
          </a:xfrm>
          <a:prstGeom prst="rect">
            <a:avLst/>
          </a:prstGeom>
        </p:spPr>
      </p:pic>
      <p:pic>
        <p:nvPicPr>
          <p:cNvPr id="14" name="Picture 13"/>
          <p:cNvPicPr>
            <a:picLocks noChangeAspect="1"/>
          </p:cNvPicPr>
          <p:nvPr/>
        </p:nvPicPr>
        <p:blipFill>
          <a:blip r:embed="rId9"/>
          <a:stretch>
            <a:fillRect/>
          </a:stretch>
        </p:blipFill>
        <p:spPr>
          <a:xfrm>
            <a:off x="7270046" y="1373801"/>
            <a:ext cx="2105025" cy="3829050"/>
          </a:xfrm>
          <a:prstGeom prst="rect">
            <a:avLst/>
          </a:prstGeom>
        </p:spPr>
      </p:pic>
      <p:sp>
        <p:nvSpPr>
          <p:cNvPr id="17" name="TextBox 16">
            <a:extLst/>
          </p:cNvPr>
          <p:cNvSpPr txBox="1"/>
          <p:nvPr/>
        </p:nvSpPr>
        <p:spPr>
          <a:xfrm>
            <a:off x="1277665" y="1110343"/>
            <a:ext cx="3324693"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Removing Barriers</a:t>
            </a:r>
          </a:p>
        </p:txBody>
      </p:sp>
      <p:pic>
        <p:nvPicPr>
          <p:cNvPr id="15" name="Picture 14">
            <a:extLst>
              <a:ext uri="{FF2B5EF4-FFF2-40B4-BE49-F238E27FC236}">
                <a16:creationId xmlns:a16="http://schemas.microsoft.com/office/drawing/2014/main" xmlns="" id="{88B5EAA0-3806-F644-B752-573DECE957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73" y="6077527"/>
            <a:ext cx="1026031" cy="409585"/>
          </a:xfrm>
          <a:prstGeom prst="rect">
            <a:avLst/>
          </a:prstGeom>
          <a:noFill/>
          <a:ln>
            <a:noFill/>
          </a:ln>
        </p:spPr>
      </p:pic>
      <p:pic>
        <p:nvPicPr>
          <p:cNvPr id="19" name="Picture 18">
            <a:extLst>
              <a:ext uri="{FF2B5EF4-FFF2-40B4-BE49-F238E27FC236}">
                <a16:creationId xmlns:a16="http://schemas.microsoft.com/office/drawing/2014/main" xmlns="" id="{9FE00747-07BF-ED45-BB1C-117E0552E12F}"/>
              </a:ext>
            </a:extLst>
          </p:cNvPr>
          <p:cNvPicPr/>
          <p:nvPr/>
        </p:nvPicPr>
        <p:blipFill>
          <a:blip r:embed="rId11">
            <a:extLst>
              <a:ext uri="{28A0092B-C50C-407E-A947-70E740481C1C}">
                <a14:useLocalDpi xmlns:a14="http://schemas.microsoft.com/office/drawing/2010/main" val="0"/>
              </a:ext>
            </a:extLst>
          </a:blip>
          <a:stretch>
            <a:fillRect/>
          </a:stretch>
        </p:blipFill>
        <p:spPr bwMode="auto">
          <a:xfrm>
            <a:off x="1336572" y="6020546"/>
            <a:ext cx="782955" cy="508318"/>
          </a:xfrm>
          <a:prstGeom prst="rect">
            <a:avLst/>
          </a:prstGeom>
          <a:noFill/>
          <a:ln w="9525">
            <a:noFill/>
            <a:miter lim="800000"/>
            <a:headEnd/>
            <a:tailEnd/>
          </a:ln>
        </p:spPr>
      </p:pic>
    </p:spTree>
    <p:extLst>
      <p:ext uri="{BB962C8B-B14F-4D97-AF65-F5344CB8AC3E}">
        <p14:creationId xmlns:p14="http://schemas.microsoft.com/office/powerpoint/2010/main" val="179578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263</Words>
  <Application>Microsoft Office PowerPoint</Application>
  <PresentationFormat>Widescreen</PresentationFormat>
  <Paragraphs>54</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Meiklejohn</dc:creator>
  <cp:lastModifiedBy>Katrina Dunn</cp:lastModifiedBy>
  <cp:revision>41</cp:revision>
  <dcterms:created xsi:type="dcterms:W3CDTF">2018-03-21T05:44:18Z</dcterms:created>
  <dcterms:modified xsi:type="dcterms:W3CDTF">2018-07-19T02:56:31Z</dcterms:modified>
</cp:coreProperties>
</file>